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</p:sldMasterIdLst>
  <p:notesMasterIdLst>
    <p:notesMasterId r:id="rId27"/>
  </p:notesMasterIdLst>
  <p:handoutMasterIdLst>
    <p:handoutMasterId r:id="rId28"/>
  </p:handoutMasterIdLst>
  <p:sldIdLst>
    <p:sldId id="471" r:id="rId4"/>
    <p:sldId id="501" r:id="rId5"/>
    <p:sldId id="472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D"/>
    <a:srgbClr val="FAFAFA"/>
    <a:srgbClr val="F8F8F8"/>
    <a:srgbClr val="B1937F"/>
    <a:srgbClr val="DEDEDE"/>
    <a:srgbClr val="B8243D"/>
    <a:srgbClr val="FFAA00"/>
    <a:srgbClr val="FFEFD5"/>
    <a:srgbClr val="631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2" autoAdjust="0"/>
    <p:restoredTop sz="94660"/>
  </p:normalViewPr>
  <p:slideViewPr>
    <p:cSldViewPr>
      <p:cViewPr varScale="1">
        <p:scale>
          <a:sx n="86" d="100"/>
          <a:sy n="86" d="100"/>
        </p:scale>
        <p:origin x="16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08"/>
    </p:cViewPr>
  </p:sorterViewPr>
  <p:notesViewPr>
    <p:cSldViewPr snapToGrid="0">
      <p:cViewPr varScale="1">
        <p:scale>
          <a:sx n="48" d="100"/>
          <a:sy n="48" d="100"/>
        </p:scale>
        <p:origin x="1828" y="5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2D54-41E9-4F9B-84F0-DB426FBA1FF0}" type="datetimeFigureOut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FDD3-5682-4A22-B636-E57B566225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B1D4-5CAD-4F8D-8A42-777314ADBB20}" type="datetimeFigureOut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EEA95-15FA-454A-B750-D2F7A7125C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EA95-15FA-454A-B750-D2F7A7125C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9A7-3243-4C38-BB22-ADB739282BE8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2FEF-A634-48EA-B26A-D00E273EA4BD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ṧļiḓé"/>
          <p:cNvSpPr/>
          <p:nvPr userDrawn="1"/>
        </p:nvSpPr>
        <p:spPr>
          <a:xfrm>
            <a:off x="5221718" y="1602668"/>
            <a:ext cx="1748578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9AE33-E62E-49B7-AC0B-0504C9981B6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3" name="ïSḷïḓe"/>
          <p:cNvSpPr/>
          <p:nvPr userDrawn="1"/>
        </p:nvSpPr>
        <p:spPr>
          <a:xfrm>
            <a:off x="3150604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ïṣļiḑê"/>
          <p:cNvSpPr/>
          <p:nvPr userDrawn="1"/>
        </p:nvSpPr>
        <p:spPr>
          <a:xfrm>
            <a:off x="7292820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ṣlîḑe"/>
          <p:cNvSpPr/>
          <p:nvPr userDrawn="1"/>
        </p:nvSpPr>
        <p:spPr>
          <a:xfrm>
            <a:off x="9363928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îšḻïḋe"/>
          <p:cNvSpPr/>
          <p:nvPr userDrawn="1"/>
        </p:nvSpPr>
        <p:spPr>
          <a:xfrm>
            <a:off x="1079496" y="1604494"/>
            <a:ext cx="1748580" cy="3101976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3175" cap="flat" cmpd="sng" algn="ctr">
                <a:solidFill>
                  <a:srgbClr val="D1DADD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079500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150975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5"/>
          </p:nvPr>
        </p:nvSpPr>
        <p:spPr>
          <a:xfrm>
            <a:off x="7291336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6"/>
          </p:nvPr>
        </p:nvSpPr>
        <p:spPr>
          <a:xfrm>
            <a:off x="9360214" y="1602669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8"/>
          <p:cNvSpPr>
            <a:spLocks noGrp="1"/>
          </p:cNvSpPr>
          <p:nvPr>
            <p:ph type="pic" sz="quarter" idx="17"/>
          </p:nvPr>
        </p:nvSpPr>
        <p:spPr>
          <a:xfrm>
            <a:off x="5222081" y="1603375"/>
            <a:ext cx="1747838" cy="310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500" y="-9525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F437-3CD5-4678-BD84-6B872B0DA1B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84000" y="1348770"/>
            <a:ext cx="4537075" cy="47069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2470-19B5-4E61-AC09-C20465289DBC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47700" y="1385146"/>
            <a:ext cx="4699000" cy="21539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845300" y="4148413"/>
            <a:ext cx="4699000" cy="216058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0400" y="2133000"/>
            <a:ext cx="5086502" cy="3599678"/>
          </a:xfrm>
          <a:custGeom>
            <a:avLst/>
            <a:gdLst>
              <a:gd name="connsiteX0" fmla="*/ 2330500 w 4680000"/>
              <a:gd name="connsiteY0" fmla="*/ 0 h 3312000"/>
              <a:gd name="connsiteX1" fmla="*/ 3584275 w 4680000"/>
              <a:gd name="connsiteY1" fmla="*/ 730115 h 3312000"/>
              <a:gd name="connsiteX2" fmla="*/ 3649592 w 4680000"/>
              <a:gd name="connsiteY2" fmla="*/ 847870 h 3312000"/>
              <a:gd name="connsiteX3" fmla="*/ 3839621 w 4680000"/>
              <a:gd name="connsiteY3" fmla="*/ 847870 h 3312000"/>
              <a:gd name="connsiteX4" fmla="*/ 4680000 w 4680000"/>
              <a:gd name="connsiteY4" fmla="*/ 1688249 h 3312000"/>
              <a:gd name="connsiteX5" fmla="*/ 3839621 w 4680000"/>
              <a:gd name="connsiteY5" fmla="*/ 2528628 h 3312000"/>
              <a:gd name="connsiteX6" fmla="*/ 3613816 w 4680000"/>
              <a:gd name="connsiteY6" fmla="*/ 2528628 h 3312000"/>
              <a:gd name="connsiteX7" fmla="*/ 3584275 w 4680000"/>
              <a:gd name="connsiteY7" fmla="*/ 2581886 h 3312000"/>
              <a:gd name="connsiteX8" fmla="*/ 2330500 w 4680000"/>
              <a:gd name="connsiteY8" fmla="*/ 3312000 h 3312000"/>
              <a:gd name="connsiteX9" fmla="*/ 1076726 w 4680000"/>
              <a:gd name="connsiteY9" fmla="*/ 2581886 h 3312000"/>
              <a:gd name="connsiteX10" fmla="*/ 1047185 w 4680000"/>
              <a:gd name="connsiteY10" fmla="*/ 2528628 h 3312000"/>
              <a:gd name="connsiteX11" fmla="*/ 840379 w 4680000"/>
              <a:gd name="connsiteY11" fmla="*/ 2528628 h 3312000"/>
              <a:gd name="connsiteX12" fmla="*/ 0 w 4680000"/>
              <a:gd name="connsiteY12" fmla="*/ 1688249 h 3312000"/>
              <a:gd name="connsiteX13" fmla="*/ 840379 w 4680000"/>
              <a:gd name="connsiteY13" fmla="*/ 847870 h 3312000"/>
              <a:gd name="connsiteX14" fmla="*/ 1011408 w 4680000"/>
              <a:gd name="connsiteY14" fmla="*/ 847870 h 3312000"/>
              <a:gd name="connsiteX15" fmla="*/ 1076726 w 4680000"/>
              <a:gd name="connsiteY15" fmla="*/ 730115 h 3312000"/>
              <a:gd name="connsiteX16" fmla="*/ 2330500 w 4680000"/>
              <a:gd name="connsiteY1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0000" h="3312000">
                <a:moveTo>
                  <a:pt x="2330500" y="0"/>
                </a:moveTo>
                <a:cubicBezTo>
                  <a:pt x="2852410" y="0"/>
                  <a:pt x="3312557" y="289616"/>
                  <a:pt x="3584275" y="730115"/>
                </a:cubicBezTo>
                <a:lnTo>
                  <a:pt x="3649592" y="847870"/>
                </a:lnTo>
                <a:lnTo>
                  <a:pt x="3839621" y="847870"/>
                </a:lnTo>
                <a:cubicBezTo>
                  <a:pt x="4303750" y="847870"/>
                  <a:pt x="4680000" y="1224120"/>
                  <a:pt x="4680000" y="1688249"/>
                </a:cubicBezTo>
                <a:cubicBezTo>
                  <a:pt x="4680000" y="2152378"/>
                  <a:pt x="4303750" y="2528628"/>
                  <a:pt x="3839621" y="2528628"/>
                </a:cubicBezTo>
                <a:lnTo>
                  <a:pt x="3613816" y="2528628"/>
                </a:lnTo>
                <a:lnTo>
                  <a:pt x="3584275" y="2581886"/>
                </a:lnTo>
                <a:cubicBezTo>
                  <a:pt x="3312557" y="3022385"/>
                  <a:pt x="2852410" y="3312000"/>
                  <a:pt x="2330500" y="3312000"/>
                </a:cubicBezTo>
                <a:cubicBezTo>
                  <a:pt x="1808591" y="3312000"/>
                  <a:pt x="1348443" y="3022385"/>
                  <a:pt x="1076726" y="2581886"/>
                </a:cubicBezTo>
                <a:lnTo>
                  <a:pt x="1047185" y="2528628"/>
                </a:lnTo>
                <a:lnTo>
                  <a:pt x="840379" y="2528628"/>
                </a:lnTo>
                <a:cubicBezTo>
                  <a:pt x="376250" y="2528628"/>
                  <a:pt x="0" y="2152378"/>
                  <a:pt x="0" y="1688249"/>
                </a:cubicBezTo>
                <a:cubicBezTo>
                  <a:pt x="0" y="1224120"/>
                  <a:pt x="376250" y="847870"/>
                  <a:pt x="840379" y="847870"/>
                </a:cubicBezTo>
                <a:lnTo>
                  <a:pt x="1011408" y="847870"/>
                </a:lnTo>
                <a:lnTo>
                  <a:pt x="1076726" y="730115"/>
                </a:lnTo>
                <a:cubicBezTo>
                  <a:pt x="1348443" y="289616"/>
                  <a:pt x="1808591" y="0"/>
                  <a:pt x="2330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5BEC-AAB7-4136-8395-728B6E9BF70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328000" y="1196975"/>
            <a:ext cx="2784475" cy="23764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307A-E1D0-4E5F-9521-7897950F09D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65188" y="1412875"/>
            <a:ext cx="10487025" cy="2016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CBDC-171A-4289-A7B7-C5C1908C7928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888501" y="1337353"/>
          <a:ext cx="10416300" cy="504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64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87409" marR="87409" marT="43705" marB="437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931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096000" y="384721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6933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0400" y="1333900"/>
            <a:ext cx="2605600" cy="25271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28A6-4659-4FC5-835A-CA38B0335403}" type="datetime1">
              <a:rPr lang="zh-CN" altLang="en-US" smtClean="0"/>
              <a:t>2020/8/3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EF81-5D27-4797-BA31-C9CD1581CDEA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6420-11EE-4DCD-97D9-484F833C0C23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和内容">
    <p:bg>
      <p:bgPr>
        <a:blipFill dpi="0" rotWithShape="1">
          <a:blip r:embed="rId2">
            <a:alphaModFix amt="4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5" y="1385145"/>
            <a:ext cx="4087710" cy="408771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65401" y="382479"/>
            <a:ext cx="4481299" cy="59634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此处有标题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76C6-F5B5-42E8-9C3F-D24B4A188FE2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1" t="131845" r="108331" b="-39745"/>
          <a:stretch>
            <a:fillRect/>
          </a:stretch>
        </p:blipFill>
        <p:spPr>
          <a:xfrm rot="5400000">
            <a:off x="519051" y="427475"/>
            <a:ext cx="692701" cy="410003"/>
          </a:xfrm>
          <a:custGeom>
            <a:avLst/>
            <a:gdLst>
              <a:gd name="connsiteX0" fmla="*/ 0 w 1993902"/>
              <a:gd name="connsiteY0" fmla="*/ 0 h 1180172"/>
              <a:gd name="connsiteX1" fmla="*/ 1850785 w 1993902"/>
              <a:gd name="connsiteY1" fmla="*/ 0 h 1180172"/>
              <a:gd name="connsiteX2" fmla="*/ 1861313 w 1993902"/>
              <a:gd name="connsiteY2" fmla="*/ 17230 h 1180172"/>
              <a:gd name="connsiteX3" fmla="*/ 1993902 w 1993902"/>
              <a:gd name="connsiteY3" fmla="*/ 537837 h 1180172"/>
              <a:gd name="connsiteX4" fmla="*/ 1806287 w 1993902"/>
              <a:gd name="connsiteY4" fmla="*/ 1148496 h 1180172"/>
              <a:gd name="connsiteX5" fmla="*/ 1782462 w 1993902"/>
              <a:gd name="connsiteY5" fmla="*/ 1180172 h 1180172"/>
              <a:gd name="connsiteX6" fmla="*/ 8240 w 1993902"/>
              <a:gd name="connsiteY6" fmla="*/ 1180172 h 1180172"/>
              <a:gd name="connsiteX7" fmla="*/ 0 w 1993902"/>
              <a:gd name="connsiteY7" fmla="*/ 1169217 h 1180172"/>
              <a:gd name="connsiteX8" fmla="*/ 0 w 1993902"/>
              <a:gd name="connsiteY8" fmla="*/ 0 h 11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902" h="1180172">
                <a:moveTo>
                  <a:pt x="0" y="0"/>
                </a:moveTo>
                <a:lnTo>
                  <a:pt x="1850785" y="0"/>
                </a:lnTo>
                <a:lnTo>
                  <a:pt x="1861313" y="17230"/>
                </a:lnTo>
                <a:cubicBezTo>
                  <a:pt x="1945871" y="171987"/>
                  <a:pt x="1993902" y="349336"/>
                  <a:pt x="1993902" y="537837"/>
                </a:cubicBezTo>
                <a:cubicBezTo>
                  <a:pt x="1993902" y="764039"/>
                  <a:pt x="1924738" y="974180"/>
                  <a:pt x="1806287" y="1148496"/>
                </a:cubicBezTo>
                <a:lnTo>
                  <a:pt x="1782462" y="1180172"/>
                </a:lnTo>
                <a:lnTo>
                  <a:pt x="8240" y="1180172"/>
                </a:lnTo>
                <a:lnTo>
                  <a:pt x="0" y="11692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660400" y="305121"/>
            <a:ext cx="177800" cy="62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0" y="458241"/>
            <a:ext cx="2138000" cy="504713"/>
          </a:xfrm>
          <a:prstGeom prst="rect">
            <a:avLst/>
          </a:prstGeom>
        </p:spPr>
      </p:pic>
      <p:sp>
        <p:nvSpPr>
          <p:cNvPr id="17" name="íṥľiḓê"/>
          <p:cNvSpPr/>
          <p:nvPr userDrawn="1"/>
        </p:nvSpPr>
        <p:spPr>
          <a:xfrm>
            <a:off x="1200007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îṧḷîde"/>
          <p:cNvSpPr/>
          <p:nvPr userDrawn="1"/>
        </p:nvSpPr>
        <p:spPr>
          <a:xfrm>
            <a:off x="3843846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íṥľiḓê"/>
          <p:cNvSpPr/>
          <p:nvPr userDrawn="1"/>
        </p:nvSpPr>
        <p:spPr>
          <a:xfrm>
            <a:off x="6487685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şļíďé"/>
          <p:cNvSpPr/>
          <p:nvPr userDrawn="1"/>
        </p:nvSpPr>
        <p:spPr>
          <a:xfrm>
            <a:off x="9131524" y="1767866"/>
            <a:ext cx="1860468" cy="18107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1200007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3843846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487685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9131524" y="1767867"/>
            <a:ext cx="1860468" cy="1810713"/>
          </a:xfrm>
          <a:custGeom>
            <a:avLst/>
            <a:gdLst>
              <a:gd name="connsiteX0" fmla="*/ 301792 w 1860468"/>
              <a:gd name="connsiteY0" fmla="*/ 0 h 1810713"/>
              <a:gd name="connsiteX1" fmla="*/ 1558676 w 1860468"/>
              <a:gd name="connsiteY1" fmla="*/ 0 h 1810713"/>
              <a:gd name="connsiteX2" fmla="*/ 1860468 w 1860468"/>
              <a:gd name="connsiteY2" fmla="*/ 301792 h 1810713"/>
              <a:gd name="connsiteX3" fmla="*/ 1860468 w 1860468"/>
              <a:gd name="connsiteY3" fmla="*/ 1508921 h 1810713"/>
              <a:gd name="connsiteX4" fmla="*/ 1558676 w 1860468"/>
              <a:gd name="connsiteY4" fmla="*/ 1810713 h 1810713"/>
              <a:gd name="connsiteX5" fmla="*/ 301792 w 1860468"/>
              <a:gd name="connsiteY5" fmla="*/ 1810713 h 1810713"/>
              <a:gd name="connsiteX6" fmla="*/ 0 w 1860468"/>
              <a:gd name="connsiteY6" fmla="*/ 1508921 h 1810713"/>
              <a:gd name="connsiteX7" fmla="*/ 0 w 1860468"/>
              <a:gd name="connsiteY7" fmla="*/ 301792 h 1810713"/>
              <a:gd name="connsiteX8" fmla="*/ 301792 w 1860468"/>
              <a:gd name="connsiteY8" fmla="*/ 0 h 18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0468" h="1810713">
                <a:moveTo>
                  <a:pt x="301792" y="0"/>
                </a:moveTo>
                <a:lnTo>
                  <a:pt x="1558676" y="0"/>
                </a:lnTo>
                <a:cubicBezTo>
                  <a:pt x="1725351" y="0"/>
                  <a:pt x="1860468" y="135117"/>
                  <a:pt x="1860468" y="301792"/>
                </a:cubicBezTo>
                <a:lnTo>
                  <a:pt x="1860468" y="1508921"/>
                </a:lnTo>
                <a:cubicBezTo>
                  <a:pt x="1860468" y="1675596"/>
                  <a:pt x="1725351" y="1810713"/>
                  <a:pt x="1558676" y="1810713"/>
                </a:cubicBezTo>
                <a:lnTo>
                  <a:pt x="301792" y="1810713"/>
                </a:lnTo>
                <a:cubicBezTo>
                  <a:pt x="135117" y="1810713"/>
                  <a:pt x="0" y="1675596"/>
                  <a:pt x="0" y="1508921"/>
                </a:cubicBezTo>
                <a:lnTo>
                  <a:pt x="0" y="301792"/>
                </a:lnTo>
                <a:cubicBezTo>
                  <a:pt x="0" y="135117"/>
                  <a:pt x="135117" y="0"/>
                  <a:pt x="301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1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7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700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91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784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6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BC23-DFCA-4ADB-B723-1BF0AE5E6F7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03CB-AE2B-46B7-9FBD-E9AB8A25DF0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92F9-8B61-4158-9498-F1A0E25AA045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CF98-EB99-4046-956E-C5961C63E6DD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1" y="277510"/>
            <a:ext cx="2203682" cy="634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99C-F0E1-46E5-8194-C48F10C829D5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8CC-26B5-4ACA-8290-65BB4E4851A2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77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74C6-1819-4215-ACCE-9EE885241B6D}" type="datetime1">
              <a:rPr lang="zh-CN" altLang="en-US" smtClean="0"/>
              <a:t>2020/8/3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81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011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2D4F-2241-454B-AF5D-961C997CB3B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88" r:id="rId13"/>
    <p:sldLayoutId id="2147483668" r:id="rId14"/>
    <p:sldLayoutId id="2147483669" r:id="rId15"/>
    <p:sldLayoutId id="2147483671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8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8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7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16264"/>
            <a:ext cx="12192000" cy="6874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" y="-38100"/>
            <a:ext cx="12191999" cy="2387100"/>
          </a:xfrm>
          <a:custGeom>
            <a:avLst/>
            <a:gdLst>
              <a:gd name="connsiteX0" fmla="*/ 0 w 12191999"/>
              <a:gd name="connsiteY0" fmla="*/ 0 h 3467100"/>
              <a:gd name="connsiteX1" fmla="*/ 12191999 w 12191999"/>
              <a:gd name="connsiteY1" fmla="*/ 0 h 3467100"/>
              <a:gd name="connsiteX2" fmla="*/ 12191999 w 12191999"/>
              <a:gd name="connsiteY2" fmla="*/ 2387141 h 3467100"/>
              <a:gd name="connsiteX3" fmla="*/ 11986303 w 12191999"/>
              <a:gd name="connsiteY3" fmla="*/ 2471405 h 3467100"/>
              <a:gd name="connsiteX4" fmla="*/ 6121399 w 12191999"/>
              <a:gd name="connsiteY4" fmla="*/ 3467100 h 3467100"/>
              <a:gd name="connsiteX5" fmla="*/ 256496 w 12191999"/>
              <a:gd name="connsiteY5" fmla="*/ 2471405 h 3467100"/>
              <a:gd name="connsiteX6" fmla="*/ 0 w 12191999"/>
              <a:gd name="connsiteY6" fmla="*/ 236633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67100">
                <a:moveTo>
                  <a:pt x="0" y="0"/>
                </a:moveTo>
                <a:lnTo>
                  <a:pt x="12191999" y="0"/>
                </a:lnTo>
                <a:lnTo>
                  <a:pt x="12191999" y="2387141"/>
                </a:lnTo>
                <a:lnTo>
                  <a:pt x="11986303" y="2471405"/>
                </a:lnTo>
                <a:cubicBezTo>
                  <a:pt x="10392508" y="3093437"/>
                  <a:pt x="8349226" y="3467100"/>
                  <a:pt x="6121399" y="3467100"/>
                </a:cubicBezTo>
                <a:cubicBezTo>
                  <a:pt x="3893572" y="3467100"/>
                  <a:pt x="1850290" y="3093437"/>
                  <a:pt x="256496" y="2471405"/>
                </a:cubicBezTo>
                <a:lnTo>
                  <a:pt x="0" y="2366332"/>
                </a:lnTo>
                <a:close/>
              </a:path>
            </a:pathLst>
          </a:custGeom>
          <a:solidFill>
            <a:srgbClr val="B24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b="12558"/>
          <a:stretch>
            <a:fillRect/>
          </a:stretch>
        </p:blipFill>
        <p:spPr>
          <a:xfrm>
            <a:off x="0" y="-38100"/>
            <a:ext cx="12192000" cy="2279750"/>
          </a:xfrm>
          <a:custGeom>
            <a:avLst/>
            <a:gdLst>
              <a:gd name="connsiteX0" fmla="*/ 0 w 12192000"/>
              <a:gd name="connsiteY0" fmla="*/ 0 h 3906851"/>
              <a:gd name="connsiteX1" fmla="*/ 12192000 w 12192000"/>
              <a:gd name="connsiteY1" fmla="*/ 0 h 3906851"/>
              <a:gd name="connsiteX2" fmla="*/ 12192000 w 12192000"/>
              <a:gd name="connsiteY2" fmla="*/ 3011223 h 3906851"/>
              <a:gd name="connsiteX3" fmla="*/ 11986304 w 12192000"/>
              <a:gd name="connsiteY3" fmla="*/ 3081105 h 3906851"/>
              <a:gd name="connsiteX4" fmla="*/ 6121400 w 12192000"/>
              <a:gd name="connsiteY4" fmla="*/ 3906851 h 3906851"/>
              <a:gd name="connsiteX5" fmla="*/ 256497 w 12192000"/>
              <a:gd name="connsiteY5" fmla="*/ 3081105 h 3906851"/>
              <a:gd name="connsiteX6" fmla="*/ 0 w 12192000"/>
              <a:gd name="connsiteY6" fmla="*/ 2993965 h 39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06851">
                <a:moveTo>
                  <a:pt x="0" y="0"/>
                </a:moveTo>
                <a:lnTo>
                  <a:pt x="12192000" y="0"/>
                </a:lnTo>
                <a:lnTo>
                  <a:pt x="12192000" y="3011223"/>
                </a:lnTo>
                <a:lnTo>
                  <a:pt x="11986304" y="3081105"/>
                </a:lnTo>
                <a:cubicBezTo>
                  <a:pt x="10392509" y="3596966"/>
                  <a:pt x="8349227" y="3906851"/>
                  <a:pt x="6121400" y="3906851"/>
                </a:cubicBezTo>
                <a:cubicBezTo>
                  <a:pt x="3893573" y="3906851"/>
                  <a:pt x="1850291" y="3596966"/>
                  <a:pt x="256497" y="3081105"/>
                </a:cubicBezTo>
                <a:lnTo>
                  <a:pt x="0" y="2993965"/>
                </a:lnTo>
                <a:close/>
              </a:path>
            </a:pathLst>
          </a:custGeom>
        </p:spPr>
      </p:pic>
      <p:sp>
        <p:nvSpPr>
          <p:cNvPr id="27" name="任意多边形 26"/>
          <p:cNvSpPr/>
          <p:nvPr/>
        </p:nvSpPr>
        <p:spPr>
          <a:xfrm>
            <a:off x="-12700" y="-38100"/>
            <a:ext cx="12204700" cy="1934851"/>
          </a:xfrm>
          <a:custGeom>
            <a:avLst/>
            <a:gdLst>
              <a:gd name="connsiteX0" fmla="*/ 0 w 12192000"/>
              <a:gd name="connsiteY0" fmla="*/ 0 h 3797300"/>
              <a:gd name="connsiteX1" fmla="*/ 12192000 w 12192000"/>
              <a:gd name="connsiteY1" fmla="*/ 0 h 3797300"/>
              <a:gd name="connsiteX2" fmla="*/ 12192000 w 12192000"/>
              <a:gd name="connsiteY2" fmla="*/ 2926786 h 3797300"/>
              <a:gd name="connsiteX3" fmla="*/ 11986304 w 12192000"/>
              <a:gd name="connsiteY3" fmla="*/ 2994708 h 3797300"/>
              <a:gd name="connsiteX4" fmla="*/ 6121400 w 12192000"/>
              <a:gd name="connsiteY4" fmla="*/ 3797300 h 3797300"/>
              <a:gd name="connsiteX5" fmla="*/ 256497 w 12192000"/>
              <a:gd name="connsiteY5" fmla="*/ 2994708 h 3797300"/>
              <a:gd name="connsiteX6" fmla="*/ 0 w 12192000"/>
              <a:gd name="connsiteY6" fmla="*/ 2910012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97300">
                <a:moveTo>
                  <a:pt x="0" y="0"/>
                </a:moveTo>
                <a:lnTo>
                  <a:pt x="12192000" y="0"/>
                </a:lnTo>
                <a:lnTo>
                  <a:pt x="12192000" y="2926786"/>
                </a:lnTo>
                <a:lnTo>
                  <a:pt x="11986304" y="2994708"/>
                </a:lnTo>
                <a:cubicBezTo>
                  <a:pt x="10392509" y="3496104"/>
                  <a:pt x="8349227" y="3797300"/>
                  <a:pt x="6121400" y="3797300"/>
                </a:cubicBezTo>
                <a:cubicBezTo>
                  <a:pt x="3893573" y="3797300"/>
                  <a:pt x="1850291" y="3496104"/>
                  <a:pt x="256497" y="2994708"/>
                </a:cubicBezTo>
                <a:lnTo>
                  <a:pt x="0" y="2910012"/>
                </a:lnTo>
                <a:close/>
              </a:path>
            </a:pathLst>
          </a:custGeom>
          <a:gradFill>
            <a:gsLst>
              <a:gs pos="41000">
                <a:schemeClr val="bg1">
                  <a:alpha val="57000"/>
                </a:schemeClr>
              </a:gs>
              <a:gs pos="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383213" y="1367319"/>
            <a:ext cx="1701906" cy="1701906"/>
            <a:chOff x="5245047" y="2760751"/>
            <a:chExt cx="1701906" cy="1701906"/>
          </a:xfrm>
        </p:grpSpPr>
        <p:sp>
          <p:nvSpPr>
            <p:cNvPr id="3" name="椭圆 2"/>
            <p:cNvSpPr/>
            <p:nvPr/>
          </p:nvSpPr>
          <p:spPr>
            <a:xfrm>
              <a:off x="5245047" y="2760751"/>
              <a:ext cx="1701906" cy="1701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2" r="76079"/>
            <a:stretch>
              <a:fillRect/>
            </a:stretch>
          </p:blipFill>
          <p:spPr>
            <a:xfrm>
              <a:off x="5282163" y="2791359"/>
              <a:ext cx="1602274" cy="1504658"/>
            </a:xfrm>
            <a:custGeom>
              <a:avLst/>
              <a:gdLst>
                <a:gd name="connsiteX0" fmla="*/ 0 w 1602274"/>
                <a:gd name="connsiteY0" fmla="*/ 0 h 1504658"/>
                <a:gd name="connsiteX1" fmla="*/ 1602274 w 1602274"/>
                <a:gd name="connsiteY1" fmla="*/ 0 h 1504658"/>
                <a:gd name="connsiteX2" fmla="*/ 1602274 w 1602274"/>
                <a:gd name="connsiteY2" fmla="*/ 1504658 h 1504658"/>
                <a:gd name="connsiteX3" fmla="*/ 0 w 1602274"/>
                <a:gd name="connsiteY3" fmla="*/ 1504658 h 15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274" h="1504658">
                  <a:moveTo>
                    <a:pt x="0" y="0"/>
                  </a:moveTo>
                  <a:lnTo>
                    <a:pt x="1602274" y="0"/>
                  </a:lnTo>
                  <a:lnTo>
                    <a:pt x="1602274" y="1504658"/>
                  </a:lnTo>
                  <a:lnTo>
                    <a:pt x="0" y="1504658"/>
                  </a:lnTo>
                  <a:close/>
                </a:path>
              </a:pathLst>
            </a:custGeom>
          </p:spPr>
        </p:pic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D854BBED-CF1E-4E6B-BF1F-97D8731364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14166" y="2614859"/>
            <a:ext cx="10440000" cy="420603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Artificial Intelligence </a:t>
            </a:r>
            <a:br>
              <a:rPr lang="en-US" altLang="ko-KR" dirty="0"/>
            </a:br>
            <a:r>
              <a:rPr lang="en-US" altLang="ko-KR" dirty="0"/>
              <a:t>Chapter 21</a:t>
            </a:r>
            <a:br>
              <a:rPr lang="en-US" altLang="ko-KR" dirty="0"/>
            </a:br>
            <a:r>
              <a:rPr lang="en-US" altLang="ko-KR" dirty="0"/>
              <a:t>The Situation Calculus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zh-CN" altLang="en-US" dirty="0"/>
              <a:t>状态演算</a:t>
            </a:r>
            <a:r>
              <a:rPr lang="en-US" altLang="ko-KR" dirty="0"/>
              <a:t>)</a:t>
            </a:r>
            <a:br>
              <a:rPr lang="zh-CN" altLang="en-US" dirty="0"/>
            </a:br>
            <a:endParaRPr lang="en-US" altLang="ko-KR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CC5933A-12F6-4A43-9235-2C1D6748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3113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9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D6225-4F07-429E-A87B-412BA9FA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182599" cy="59634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To represent actions and the effects (1/2)</a:t>
            </a:r>
            <a:endParaRPr lang="zh-CN" altLang="en-US" sz="32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99AF4B-2429-45D8-9DF0-4942D735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6B2D21-7C14-41B8-A59D-A9082E41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5FD1E3-D82F-4716-8A81-68C5D1D4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114D479-8BA9-4D99-91E9-5852667C17AD}"/>
              </a:ext>
            </a:extLst>
          </p:cNvPr>
          <p:cNvSpPr txBox="1">
            <a:spLocks noChangeArrowheads="1"/>
          </p:cNvSpPr>
          <p:nvPr/>
        </p:nvSpPr>
        <p:spPr>
          <a:xfrm>
            <a:off x="1015191" y="1328039"/>
            <a:ext cx="101375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ko-KR" dirty="0"/>
              <a:t>Reify the action</a:t>
            </a:r>
          </a:p>
          <a:p>
            <a:pPr marL="914400" lvl="1" indent="-457200"/>
            <a:r>
              <a:rPr lang="en-US" altLang="ko-KR" dirty="0"/>
              <a:t>Actions can be denoted by constant symbols, by variables, or by functional expressions</a:t>
            </a:r>
          </a:p>
          <a:p>
            <a:pPr marL="914400" lvl="1" indent="-457200"/>
            <a:r>
              <a:rPr lang="en-US" altLang="ko-KR" dirty="0"/>
              <a:t>Generally, we can represent a family of move actions by the schema, move(</a:t>
            </a:r>
            <a:r>
              <a:rPr lang="en-US" altLang="ko-KR" dirty="0" err="1"/>
              <a:t>x,y,z</a:t>
            </a:r>
            <a:r>
              <a:rPr lang="en-US" altLang="ko-KR" dirty="0"/>
              <a:t>), where x, y, and z are schema variables.</a:t>
            </a:r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F34495F-6D39-451F-8254-B6C6551E2C8F}"/>
              </a:ext>
            </a:extLst>
          </p:cNvPr>
          <p:cNvSpPr txBox="1">
            <a:spLocks noChangeArrowheads="1"/>
          </p:cNvSpPr>
          <p:nvPr/>
        </p:nvSpPr>
        <p:spPr>
          <a:xfrm>
            <a:off x="1015191" y="3385439"/>
            <a:ext cx="10240049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ko-KR" dirty="0"/>
              <a:t>2.Imagine a function constant, do, that denotes a function that maps actions and states into states.</a:t>
            </a:r>
          </a:p>
          <a:p>
            <a:pPr marL="990600" lvl="1" indent="-533400"/>
            <a:r>
              <a:rPr lang="en-US" altLang="ko-KR" dirty="0"/>
              <a:t>do(</a:t>
            </a:r>
            <a:r>
              <a:rPr lang="en-US" altLang="ko-KR" dirty="0">
                <a:sym typeface="Symbol" panose="05050102010706020507" pitchFamily="18" charset="2"/>
              </a:rPr>
              <a:t>,) denotes a function that maps the state-action pair into the state obtained by performing the action denoted by  in the state denoted by .</a:t>
            </a:r>
            <a:endParaRPr lang="en-US" altLang="ko-KR" dirty="0"/>
          </a:p>
          <a:p>
            <a:pPr marL="609600" indent="-6096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196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C31AC-8DE6-43E0-932D-3B3FC18C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9046599" cy="596348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To represent actions and the effects (2/2)</a:t>
            </a:r>
            <a:endParaRPr lang="zh-CN" altLang="en-US" sz="32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783477-7265-49E1-BD4D-D2D5B5D3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F7CAA-E629-49F3-81C3-FDF44349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6CFA02-FC56-450C-99B6-42158E69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EA8E0BD2-10E4-4E62-8BA7-2C21537E4563}"/>
              </a:ext>
            </a:extLst>
          </p:cNvPr>
          <p:cNvSpPr txBox="1">
            <a:spLocks/>
          </p:cNvSpPr>
          <p:nvPr/>
        </p:nvSpPr>
        <p:spPr>
          <a:xfrm>
            <a:off x="7770000" y="6283800"/>
            <a:ext cx="1905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5B32B7-2B2F-4739-A875-994A0648616A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961BD3D-E0DD-4F02-A760-1ED76A9E0768}"/>
              </a:ext>
            </a:extLst>
          </p:cNvPr>
          <p:cNvSpPr txBox="1">
            <a:spLocks noChangeArrowheads="1"/>
          </p:cNvSpPr>
          <p:nvPr/>
        </p:nvSpPr>
        <p:spPr>
          <a:xfrm>
            <a:off x="1597800" y="1026000"/>
            <a:ext cx="84582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Font typeface="Wingdings" panose="05000000000000000000" pitchFamily="2" charset="2"/>
              <a:buAutoNum type="arabicPeriod" startAt="3"/>
            </a:pPr>
            <a:r>
              <a:rPr lang="en-US" altLang="ko-KR" dirty="0"/>
              <a:t>Express the effects of actions by </a:t>
            </a:r>
            <a:r>
              <a:rPr lang="en-US" altLang="ko-KR" dirty="0" err="1"/>
              <a:t>wffs</a:t>
            </a:r>
            <a:r>
              <a:rPr lang="en-US" altLang="ko-KR" dirty="0"/>
              <a:t>.</a:t>
            </a:r>
          </a:p>
          <a:p>
            <a:pPr marL="914400" lvl="1" indent="-457200"/>
            <a:r>
              <a:rPr lang="en-US" altLang="ko-KR" dirty="0"/>
              <a:t>There are two such </a:t>
            </a:r>
            <a:r>
              <a:rPr lang="en-US" altLang="ko-KR" dirty="0" err="1"/>
              <a:t>wffs</a:t>
            </a:r>
            <a:r>
              <a:rPr lang="en-US" altLang="ko-KR" dirty="0"/>
              <a:t> for each action-fluent pair.</a:t>
            </a:r>
          </a:p>
          <a:p>
            <a:pPr marL="914400" lvl="1" indent="-457200"/>
            <a:r>
              <a:rPr lang="en-US" altLang="ko-KR" dirty="0"/>
              <a:t>For the pair {On, move}.</a:t>
            </a:r>
          </a:p>
          <a:p>
            <a:pPr marL="533400" indent="-533400" algn="ctr">
              <a:buFont typeface="Wingdings" panose="05000000000000000000" pitchFamily="2" charset="2"/>
              <a:buNone/>
            </a:pPr>
            <a:r>
              <a:rPr lang="en-US" altLang="ko-KR" dirty="0"/>
              <a:t>[On(</a:t>
            </a:r>
            <a:r>
              <a:rPr lang="en-US" altLang="ko-KR" dirty="0" err="1"/>
              <a:t>x,y,s</a:t>
            </a:r>
            <a:r>
              <a:rPr lang="en-US" altLang="ko-KR" dirty="0"/>
              <a:t>)</a:t>
            </a:r>
            <a:r>
              <a:rPr lang="en-US" altLang="ko-KR" dirty="0">
                <a:sym typeface="Symbol" panose="05050102010706020507" pitchFamily="18" charset="2"/>
              </a:rPr>
              <a:t>Clear(</a:t>
            </a:r>
            <a:r>
              <a:rPr lang="en-US" altLang="ko-KR" dirty="0" err="1">
                <a:sym typeface="Symbol" panose="05050102010706020507" pitchFamily="18" charset="2"/>
              </a:rPr>
              <a:t>x,s</a:t>
            </a:r>
            <a:r>
              <a:rPr lang="en-US" altLang="ko-KR" dirty="0">
                <a:sym typeface="Symbol" panose="05050102010706020507" pitchFamily="18" charset="2"/>
              </a:rPr>
              <a:t>)Clear(</a:t>
            </a:r>
            <a:r>
              <a:rPr lang="en-US" altLang="ko-KR" dirty="0" err="1">
                <a:sym typeface="Symbol" panose="05050102010706020507" pitchFamily="18" charset="2"/>
              </a:rPr>
              <a:t>z,s</a:t>
            </a:r>
            <a:r>
              <a:rPr lang="en-US" altLang="ko-KR" dirty="0">
                <a:sym typeface="Symbol" panose="05050102010706020507" pitchFamily="18" charset="2"/>
              </a:rPr>
              <a:t>)(</a:t>
            </a:r>
            <a:r>
              <a:rPr lang="en-US" altLang="ko-KR" dirty="0" err="1">
                <a:sym typeface="Symbol" panose="05050102010706020507" pitchFamily="18" charset="2"/>
              </a:rPr>
              <a:t>xz</a:t>
            </a:r>
            <a:r>
              <a:rPr lang="en-US" altLang="ko-KR" dirty="0">
                <a:sym typeface="Symbol" panose="05050102010706020507" pitchFamily="18" charset="2"/>
              </a:rPr>
              <a:t>)</a:t>
            </a:r>
          </a:p>
          <a:p>
            <a:pPr marL="533400" indent="-533400" algn="ctr">
              <a:buFont typeface="Wingdings" panose="05000000000000000000" pitchFamily="2" charset="2"/>
              <a:buNone/>
            </a:pPr>
            <a:r>
              <a:rPr lang="en-US" altLang="ko-KR" dirty="0">
                <a:sym typeface="Symbol" panose="05050102010706020507" pitchFamily="18" charset="2"/>
              </a:rPr>
              <a:t>On(</a:t>
            </a:r>
            <a:r>
              <a:rPr lang="en-US" altLang="ko-KR" dirty="0" err="1">
                <a:sym typeface="Symbol" panose="05050102010706020507" pitchFamily="18" charset="2"/>
              </a:rPr>
              <a:t>x,z,do</a:t>
            </a:r>
            <a:r>
              <a:rPr lang="en-US" altLang="ko-KR" dirty="0">
                <a:sym typeface="Symbol" panose="05050102010706020507" pitchFamily="18" charset="2"/>
              </a:rPr>
              <a:t>(move(</a:t>
            </a:r>
            <a:r>
              <a:rPr lang="en-US" altLang="ko-KR" dirty="0" err="1">
                <a:sym typeface="Symbol" panose="05050102010706020507" pitchFamily="18" charset="2"/>
              </a:rPr>
              <a:t>x,y,z</a:t>
            </a:r>
            <a:r>
              <a:rPr lang="en-US" altLang="ko-KR" dirty="0">
                <a:sym typeface="Symbol" panose="05050102010706020507" pitchFamily="18" charset="2"/>
              </a:rPr>
              <a:t>),s))] </a:t>
            </a:r>
          </a:p>
          <a:p>
            <a:pPr marL="533400" indent="-533400" algn="ctr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533400" indent="-533400" algn="ctr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533400" indent="-533400" algn="ctr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533400" indent="-533400" algn="ctr">
              <a:buFont typeface="Wingdings" panose="05000000000000000000" pitchFamily="2" charset="2"/>
              <a:buNone/>
            </a:pPr>
            <a:r>
              <a:rPr lang="en-US" altLang="ko-KR" dirty="0"/>
              <a:t>And   [On(</a:t>
            </a:r>
            <a:r>
              <a:rPr lang="en-US" altLang="ko-KR" dirty="0" err="1"/>
              <a:t>x,y,s</a:t>
            </a:r>
            <a:r>
              <a:rPr lang="en-US" altLang="ko-KR" dirty="0"/>
              <a:t>)</a:t>
            </a:r>
            <a:r>
              <a:rPr lang="en-US" altLang="ko-KR" dirty="0">
                <a:sym typeface="Symbol" panose="05050102010706020507" pitchFamily="18" charset="2"/>
              </a:rPr>
              <a:t>Clear(</a:t>
            </a:r>
            <a:r>
              <a:rPr lang="en-US" altLang="ko-KR" dirty="0" err="1">
                <a:sym typeface="Symbol" panose="05050102010706020507" pitchFamily="18" charset="2"/>
              </a:rPr>
              <a:t>x,s</a:t>
            </a:r>
            <a:r>
              <a:rPr lang="en-US" altLang="ko-KR" dirty="0">
                <a:sym typeface="Symbol" panose="05050102010706020507" pitchFamily="18" charset="2"/>
              </a:rPr>
              <a:t>)Clear(</a:t>
            </a:r>
            <a:r>
              <a:rPr lang="en-US" altLang="ko-KR" dirty="0" err="1">
                <a:sym typeface="Symbol" panose="05050102010706020507" pitchFamily="18" charset="2"/>
              </a:rPr>
              <a:t>z,s</a:t>
            </a:r>
            <a:r>
              <a:rPr lang="en-US" altLang="ko-KR" dirty="0">
                <a:sym typeface="Symbol" panose="05050102010706020507" pitchFamily="18" charset="2"/>
              </a:rPr>
              <a:t>)(</a:t>
            </a:r>
            <a:r>
              <a:rPr lang="en-US" altLang="ko-KR" dirty="0" err="1">
                <a:sym typeface="Symbol" panose="05050102010706020507" pitchFamily="18" charset="2"/>
              </a:rPr>
              <a:t>xz</a:t>
            </a:r>
            <a:r>
              <a:rPr lang="en-US" altLang="ko-KR" dirty="0">
                <a:sym typeface="Symbol" panose="05050102010706020507" pitchFamily="18" charset="2"/>
              </a:rPr>
              <a:t>)</a:t>
            </a:r>
          </a:p>
          <a:p>
            <a:pPr marL="533400" indent="-533400" algn="ctr">
              <a:buFont typeface="Wingdings" panose="05000000000000000000" pitchFamily="2" charset="2"/>
              <a:buNone/>
            </a:pPr>
            <a:r>
              <a:rPr lang="en-US" altLang="ko-KR" dirty="0">
                <a:sym typeface="Symbol" panose="05050102010706020507" pitchFamily="18" charset="2"/>
              </a:rPr>
              <a:t> On(</a:t>
            </a:r>
            <a:r>
              <a:rPr lang="en-US" altLang="ko-KR" dirty="0" err="1">
                <a:sym typeface="Symbol" panose="05050102010706020507" pitchFamily="18" charset="2"/>
              </a:rPr>
              <a:t>x,z,do</a:t>
            </a:r>
            <a:r>
              <a:rPr lang="en-US" altLang="ko-KR" dirty="0">
                <a:sym typeface="Symbol" panose="05050102010706020507" pitchFamily="18" charset="2"/>
              </a:rPr>
              <a:t>(move(</a:t>
            </a:r>
            <a:r>
              <a:rPr lang="en-US" altLang="ko-KR" dirty="0" err="1">
                <a:sym typeface="Symbol" panose="05050102010706020507" pitchFamily="18" charset="2"/>
              </a:rPr>
              <a:t>x,y,z</a:t>
            </a:r>
            <a:r>
              <a:rPr lang="en-US" altLang="ko-KR" dirty="0">
                <a:sym typeface="Symbol" panose="05050102010706020507" pitchFamily="18" charset="2"/>
              </a:rPr>
              <a:t>),s))] </a:t>
            </a:r>
          </a:p>
          <a:p>
            <a:pPr marL="914400" lvl="1" indent="-457200"/>
            <a:endParaRPr lang="en-US" altLang="ko-KR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8ACAD52-07E9-4755-BA49-6003D298C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2600" y="4150200"/>
            <a:ext cx="2667000" cy="4572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ko-KR" i="1">
                <a:latin typeface="Times New Roman" panose="02020603050405020304" pitchFamily="18" charset="0"/>
                <a:ea typeface="굴림" panose="020B0600000101010101" pitchFamily="34" charset="-127"/>
              </a:rPr>
              <a:t>positive effect axiom</a:t>
            </a:r>
            <a:endParaRPr lang="en-US" altLang="ko-KR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47E8BFA1-9C66-4B13-8224-D17A7179CA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69400" y="3769200"/>
            <a:ext cx="45720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105784E-DF38-49F3-9B47-7BEAFDD57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200" y="6055200"/>
            <a:ext cx="2667000" cy="4572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ko-KR" i="1">
                <a:latin typeface="Times New Roman" panose="02020603050405020304" pitchFamily="18" charset="0"/>
                <a:ea typeface="굴림" panose="020B0600000101010101" pitchFamily="34" charset="-127"/>
              </a:rPr>
              <a:t>negative effect axiom</a:t>
            </a:r>
            <a:endParaRPr lang="en-US" altLang="ko-KR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BE0ECA67-7542-466C-AE7F-14BAE16FD2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0800" y="5674200"/>
            <a:ext cx="45720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C447A07D-0936-42C3-AB3A-EBB04EBCE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3200" y="5293200"/>
            <a:ext cx="6934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B2F6739E-16FB-4177-9C0A-96A5B84A95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5200" y="4074000"/>
            <a:ext cx="1447800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CED43EFA-EAF5-4710-AA84-856CCD690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038" y="3769200"/>
            <a:ext cx="185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ko-KR" i="1">
                <a:latin typeface="Times New Roman" panose="02020603050405020304" pitchFamily="18" charset="0"/>
                <a:ea typeface="굴림" panose="020B0600000101010101" pitchFamily="34" charset="-127"/>
              </a:rPr>
              <a:t>preconditions</a:t>
            </a: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A2AD924A-3784-408C-B26E-42294879F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6600" y="5750400"/>
            <a:ext cx="4953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E38B9355-0254-4175-8434-00EDE3F4E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5600" y="5826600"/>
            <a:ext cx="6096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1E3D2AA2-3E58-4CB8-B8B9-1A7BF4ED7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200" y="6283800"/>
            <a:ext cx="155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ko-KR" i="1">
                <a:latin typeface="Times New Roman" panose="02020603050405020304" pitchFamily="18" charset="0"/>
                <a:ea typeface="굴림" panose="020B0600000101010101" pitchFamily="34" charset="-127"/>
              </a:rPr>
              <a:t>consequent</a:t>
            </a:r>
          </a:p>
        </p:txBody>
      </p:sp>
    </p:spTree>
    <p:extLst>
      <p:ext uri="{BB962C8B-B14F-4D97-AF65-F5344CB8AC3E}">
        <p14:creationId xmlns:p14="http://schemas.microsoft.com/office/powerpoint/2010/main" val="125958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1CF541-3BF0-4288-AC9A-53F9E697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6BED-AFC0-4CF7-ADDA-EBCE89A383CB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AE5F49-665E-44A3-B4B9-1882263C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B9773-E267-49F9-8E76-CAC2BAD1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84AC315-A70A-46F5-8AB4-6A7635BB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Effect axioms</a:t>
            </a:r>
            <a:endParaRPr lang="zh-CN" altLang="en-US" dirty="0"/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C9ACAF5-8799-4109-A08E-471EAEDC52E1}"/>
              </a:ext>
            </a:extLst>
          </p:cNvPr>
          <p:cNvSpPr txBox="1">
            <a:spLocks noChangeArrowheads="1"/>
          </p:cNvSpPr>
          <p:nvPr/>
        </p:nvSpPr>
        <p:spPr>
          <a:xfrm>
            <a:off x="1128000" y="1385556"/>
            <a:ext cx="9792000" cy="4700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dirty="0"/>
              <a:t>We can also write effect axioms for the {Clear, move} pair.</a:t>
            </a:r>
          </a:p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dirty="0"/>
              <a:t>[On(</a:t>
            </a:r>
            <a:r>
              <a:rPr lang="en-US" altLang="ko-KR" dirty="0" err="1"/>
              <a:t>x,y,s</a:t>
            </a:r>
            <a:r>
              <a:rPr lang="en-US" altLang="ko-KR" dirty="0"/>
              <a:t>)</a:t>
            </a:r>
            <a:r>
              <a:rPr lang="en-US" altLang="ko-KR" dirty="0">
                <a:sym typeface="Symbol" panose="05050102010706020507" pitchFamily="18" charset="2"/>
              </a:rPr>
              <a:t>Clear(</a:t>
            </a:r>
            <a:r>
              <a:rPr lang="en-US" altLang="ko-KR" dirty="0" err="1">
                <a:sym typeface="Symbol" panose="05050102010706020507" pitchFamily="18" charset="2"/>
              </a:rPr>
              <a:t>x,s</a:t>
            </a:r>
            <a:r>
              <a:rPr lang="en-US" altLang="ko-KR" dirty="0">
                <a:sym typeface="Symbol" panose="05050102010706020507" pitchFamily="18" charset="2"/>
              </a:rPr>
              <a:t>)Clear(</a:t>
            </a:r>
            <a:r>
              <a:rPr lang="en-US" altLang="ko-KR" dirty="0" err="1">
                <a:sym typeface="Symbol" panose="05050102010706020507" pitchFamily="18" charset="2"/>
              </a:rPr>
              <a:t>z,s</a:t>
            </a:r>
            <a:r>
              <a:rPr lang="en-US" altLang="ko-KR" dirty="0">
                <a:sym typeface="Symbol" panose="05050102010706020507" pitchFamily="18" charset="2"/>
              </a:rPr>
              <a:t>)(</a:t>
            </a:r>
            <a:r>
              <a:rPr lang="en-US" altLang="ko-KR" dirty="0" err="1">
                <a:sym typeface="Symbol" panose="05050102010706020507" pitchFamily="18" charset="2"/>
              </a:rPr>
              <a:t>xz</a:t>
            </a:r>
            <a:r>
              <a:rPr lang="en-US" altLang="ko-KR" dirty="0">
                <a:sym typeface="Symbol" panose="05050102010706020507" pitchFamily="18" charset="2"/>
              </a:rPr>
              <a:t>)(</a:t>
            </a:r>
            <a:r>
              <a:rPr lang="en-US" altLang="ko-KR" dirty="0" err="1">
                <a:sym typeface="Symbol" panose="05050102010706020507" pitchFamily="18" charset="2"/>
              </a:rPr>
              <a:t>yz</a:t>
            </a:r>
            <a:r>
              <a:rPr lang="en-US" altLang="ko-KR" dirty="0">
                <a:sym typeface="Symbol" panose="05050102010706020507" pitchFamily="18" charset="2"/>
              </a:rPr>
              <a:t>)</a:t>
            </a:r>
          </a:p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dirty="0">
                <a:sym typeface="Symbol" panose="05050102010706020507" pitchFamily="18" charset="2"/>
              </a:rPr>
              <a:t>Clear(</a:t>
            </a:r>
            <a:r>
              <a:rPr lang="en-US" altLang="ko-KR" dirty="0" err="1">
                <a:sym typeface="Symbol" panose="05050102010706020507" pitchFamily="18" charset="2"/>
              </a:rPr>
              <a:t>y,do</a:t>
            </a:r>
            <a:r>
              <a:rPr lang="en-US" altLang="ko-KR" dirty="0">
                <a:sym typeface="Symbol" panose="05050102010706020507" pitchFamily="18" charset="2"/>
              </a:rPr>
              <a:t>(move(</a:t>
            </a:r>
            <a:r>
              <a:rPr lang="en-US" altLang="ko-KR" dirty="0" err="1">
                <a:sym typeface="Symbol" panose="05050102010706020507" pitchFamily="18" charset="2"/>
              </a:rPr>
              <a:t>x,y,z</a:t>
            </a:r>
            <a:r>
              <a:rPr lang="en-US" altLang="ko-KR" dirty="0">
                <a:sym typeface="Symbol" panose="05050102010706020507" pitchFamily="18" charset="2"/>
              </a:rPr>
              <a:t>),s))] </a:t>
            </a:r>
          </a:p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dirty="0"/>
              <a:t>[On(</a:t>
            </a:r>
            <a:r>
              <a:rPr lang="en-US" altLang="ko-KR" dirty="0" err="1"/>
              <a:t>x,y,s</a:t>
            </a:r>
            <a:r>
              <a:rPr lang="en-US" altLang="ko-KR" dirty="0"/>
              <a:t>)</a:t>
            </a:r>
            <a:r>
              <a:rPr lang="en-US" altLang="ko-KR" dirty="0">
                <a:sym typeface="Symbol" panose="05050102010706020507" pitchFamily="18" charset="2"/>
              </a:rPr>
              <a:t>Clear(</a:t>
            </a:r>
            <a:r>
              <a:rPr lang="en-US" altLang="ko-KR" dirty="0" err="1">
                <a:sym typeface="Symbol" panose="05050102010706020507" pitchFamily="18" charset="2"/>
              </a:rPr>
              <a:t>x,s</a:t>
            </a:r>
            <a:r>
              <a:rPr lang="en-US" altLang="ko-KR" dirty="0">
                <a:sym typeface="Symbol" panose="05050102010706020507" pitchFamily="18" charset="2"/>
              </a:rPr>
              <a:t>)Clear(</a:t>
            </a:r>
            <a:r>
              <a:rPr lang="en-US" altLang="ko-KR" dirty="0" err="1">
                <a:sym typeface="Symbol" panose="05050102010706020507" pitchFamily="18" charset="2"/>
              </a:rPr>
              <a:t>z,s</a:t>
            </a:r>
            <a:r>
              <a:rPr lang="en-US" altLang="ko-KR" dirty="0">
                <a:sym typeface="Symbol" panose="05050102010706020507" pitchFamily="18" charset="2"/>
              </a:rPr>
              <a:t>)(</a:t>
            </a:r>
            <a:r>
              <a:rPr lang="en-US" altLang="ko-KR" dirty="0" err="1">
                <a:sym typeface="Symbol" panose="05050102010706020507" pitchFamily="18" charset="2"/>
              </a:rPr>
              <a:t>xz</a:t>
            </a:r>
            <a:r>
              <a:rPr lang="en-US" altLang="ko-KR" dirty="0">
                <a:sym typeface="Symbol" panose="05050102010706020507" pitchFamily="18" charset="2"/>
              </a:rPr>
              <a:t>)(zF1)</a:t>
            </a:r>
          </a:p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dirty="0">
                <a:sym typeface="Symbol" panose="05050102010706020507" pitchFamily="18" charset="2"/>
              </a:rPr>
              <a:t> Clear(</a:t>
            </a:r>
            <a:r>
              <a:rPr lang="en-US" altLang="ko-KR" dirty="0" err="1">
                <a:sym typeface="Symbol" panose="05050102010706020507" pitchFamily="18" charset="2"/>
              </a:rPr>
              <a:t>z,do</a:t>
            </a:r>
            <a:r>
              <a:rPr lang="en-US" altLang="ko-KR" dirty="0">
                <a:sym typeface="Symbol" panose="05050102010706020507" pitchFamily="18" charset="2"/>
              </a:rPr>
              <a:t>(move(</a:t>
            </a:r>
            <a:r>
              <a:rPr lang="en-US" altLang="ko-KR" dirty="0" err="1">
                <a:sym typeface="Symbol" panose="05050102010706020507" pitchFamily="18" charset="2"/>
              </a:rPr>
              <a:t>x,y,z</a:t>
            </a:r>
            <a:r>
              <a:rPr lang="en-US" altLang="ko-KR" dirty="0">
                <a:sym typeface="Symbol" panose="05050102010706020507" pitchFamily="18" charset="2"/>
              </a:rPr>
              <a:t>),s))] </a:t>
            </a:r>
          </a:p>
          <a:p>
            <a:pPr>
              <a:lnSpc>
                <a:spcPct val="80000"/>
              </a:lnSpc>
            </a:pPr>
            <a:r>
              <a:rPr lang="en-US" altLang="ko-KR" dirty="0"/>
              <a:t>The antecedents consist of two parts</a:t>
            </a:r>
          </a:p>
          <a:p>
            <a:pPr lvl="1">
              <a:lnSpc>
                <a:spcPct val="80000"/>
              </a:lnSpc>
            </a:pPr>
            <a:r>
              <a:rPr lang="en-US" altLang="ko-KR" dirty="0"/>
              <a:t>One part expresses the preconditions under which the action can be executed</a:t>
            </a:r>
          </a:p>
          <a:p>
            <a:pPr lvl="1">
              <a:lnSpc>
                <a:spcPct val="80000"/>
              </a:lnSpc>
            </a:pPr>
            <a:r>
              <a:rPr lang="en-US" altLang="ko-KR" dirty="0"/>
              <a:t>The other part expresses the condition under which the action will have the effect expressed in the consequent of the axiom.</a:t>
            </a:r>
          </a:p>
        </p:txBody>
      </p:sp>
    </p:spTree>
    <p:extLst>
      <p:ext uri="{BB962C8B-B14F-4D97-AF65-F5344CB8AC3E}">
        <p14:creationId xmlns:p14="http://schemas.microsoft.com/office/powerpoint/2010/main" val="281834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F36CBF-5FCF-404C-97B0-726C5517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9BE369-58B1-4008-922E-FB4484C3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D6DF4-2313-4699-87E9-7F2CFC1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C4540170-16A0-4DAC-9A93-A9992C4036CD}"/>
              </a:ext>
            </a:extLst>
          </p:cNvPr>
          <p:cNvSpPr txBox="1">
            <a:spLocks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8A279E-6351-4C8B-A97A-D5F2CECDC9FC}" type="slidenum">
              <a:rPr lang="zh-CN" altLang="en-US" smtClean="0"/>
              <a:pPr/>
              <a:t>13</a:t>
            </a:fld>
            <a:endParaRPr lang="zh-CN" alt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E9513C93-C845-4C35-A730-F435B7909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061054"/>
              </p:ext>
            </p:extLst>
          </p:nvPr>
        </p:nvGraphicFramePr>
        <p:xfrm>
          <a:off x="984000" y="678624"/>
          <a:ext cx="8521700" cy="422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Brush" r:id="rId3" imgW="10593279" imgH="4877481" progId="">
                  <p:embed/>
                </p:oleObj>
              </mc:Choice>
              <mc:Fallback>
                <p:oleObj name="PBrush" r:id="rId3" imgW="10593279" imgH="4877481" progId="">
                  <p:embed/>
                  <p:pic>
                    <p:nvPicPr>
                      <p:cNvPr id="14341" name="Object 5">
                        <a:extLst>
                          <a:ext uri="{FF2B5EF4-FFF2-40B4-BE49-F238E27FC236}">
                            <a16:creationId xmlns:a16="http://schemas.microsoft.com/office/drawing/2014/main" id="{261AA455-AE4F-43D0-A337-01E43704C2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000" y="678624"/>
                        <a:ext cx="8521700" cy="422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>
            <a:extLst>
              <a:ext uri="{FF2B5EF4-FFF2-40B4-BE49-F238E27FC236}">
                <a16:creationId xmlns:a16="http://schemas.microsoft.com/office/drawing/2014/main" id="{2CA79B58-DDA1-4036-BCCA-9552F68BF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75" y="5239066"/>
            <a:ext cx="106678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3200" dirty="0"/>
              <a:t>Figure 21.2 Mapping a State-Action Pair into a State</a:t>
            </a:r>
          </a:p>
        </p:txBody>
      </p:sp>
    </p:spTree>
    <p:extLst>
      <p:ext uri="{BB962C8B-B14F-4D97-AF65-F5344CB8AC3E}">
        <p14:creationId xmlns:p14="http://schemas.microsoft.com/office/powerpoint/2010/main" val="311099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2643D-362F-43D3-A278-C8B5B20D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95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21.2.1 Frame Axioms (1/3)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687BA4-E9D4-4E4B-B1BE-E5C2521C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1C5C55-3B17-4B5C-BECB-35836BF1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9CE6F-E20C-4DB8-94FA-69663DAA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8EA7FF0-67AA-4BDF-BDE8-095E49A9AAD4}"/>
              </a:ext>
            </a:extLst>
          </p:cNvPr>
          <p:cNvSpPr txBox="1">
            <a:spLocks noChangeArrowheads="1"/>
          </p:cNvSpPr>
          <p:nvPr/>
        </p:nvSpPr>
        <p:spPr>
          <a:xfrm>
            <a:off x="803100" y="1686751"/>
            <a:ext cx="10585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Not all of the statements true about state do(move(B,A,F1),S0) can be inferred by the effects axioms.</a:t>
            </a:r>
          </a:p>
          <a:p>
            <a:pPr lvl="1"/>
            <a:r>
              <a:rPr lang="en-US" altLang="ko-KR" dirty="0"/>
              <a:t>Before the move, such as that C was on the floor and that B was clear are also true of the state after the move.</a:t>
            </a:r>
          </a:p>
          <a:p>
            <a:r>
              <a:rPr lang="en-US" altLang="ko-KR" dirty="0"/>
              <a:t>In order to make inferences about these constancies, we need frame axioms for each action and for each fluent that doesn’t change as a result of the action.</a:t>
            </a:r>
          </a:p>
        </p:txBody>
      </p:sp>
    </p:spTree>
    <p:extLst>
      <p:ext uri="{BB962C8B-B14F-4D97-AF65-F5344CB8AC3E}">
        <p14:creationId xmlns:p14="http://schemas.microsoft.com/office/powerpoint/2010/main" val="5203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7B18F-E048-4208-A7CC-E48BB980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95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21.2.1 Frame Axioms (2/3)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D46EFE-1D2E-4E4C-AC6C-6B010C25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C5C33-BD04-444B-998E-55265ADB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0E0686-9D0A-43BA-9A54-AD240223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1E170E3-A815-47AA-9B38-9F829484E516}"/>
              </a:ext>
            </a:extLst>
          </p:cNvPr>
          <p:cNvSpPr txBox="1">
            <a:spLocks noChangeArrowheads="1"/>
          </p:cNvSpPr>
          <p:nvPr/>
        </p:nvSpPr>
        <p:spPr>
          <a:xfrm>
            <a:off x="1128000" y="1629000"/>
            <a:ext cx="86106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The frame axioms for the pair, {(move, On)}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/>
              <a:t>[On(</a:t>
            </a:r>
            <a:r>
              <a:rPr lang="en-US" altLang="ko-KR" dirty="0" err="1"/>
              <a:t>x,y,s</a:t>
            </a:r>
            <a:r>
              <a:rPr lang="en-US" altLang="ko-KR" dirty="0"/>
              <a:t>)</a:t>
            </a:r>
            <a:r>
              <a:rPr lang="en-US" altLang="ko-KR" dirty="0">
                <a:sym typeface="Symbol" panose="05050102010706020507" pitchFamily="18" charset="2"/>
              </a:rPr>
              <a:t>(</a:t>
            </a:r>
            <a:r>
              <a:rPr lang="en-US" altLang="ko-KR" dirty="0" err="1">
                <a:sym typeface="Symbol" panose="05050102010706020507" pitchFamily="18" charset="2"/>
              </a:rPr>
              <a:t>xu</a:t>
            </a:r>
            <a:r>
              <a:rPr lang="en-US" altLang="ko-KR" dirty="0">
                <a:sym typeface="Symbol" panose="05050102010706020507" pitchFamily="18" charset="2"/>
              </a:rPr>
              <a:t>)]  On(</a:t>
            </a:r>
            <a:r>
              <a:rPr lang="en-US" altLang="ko-KR" dirty="0" err="1">
                <a:sym typeface="Symbol" panose="05050102010706020507" pitchFamily="18" charset="2"/>
              </a:rPr>
              <a:t>x,y,do</a:t>
            </a:r>
            <a:r>
              <a:rPr lang="en-US" altLang="ko-KR" dirty="0">
                <a:sym typeface="Symbol" panose="05050102010706020507" pitchFamily="18" charset="2"/>
              </a:rPr>
              <a:t>(move(</a:t>
            </a:r>
            <a:r>
              <a:rPr lang="en-US" altLang="ko-KR" dirty="0" err="1">
                <a:sym typeface="Symbol" panose="05050102010706020507" pitchFamily="18" charset="2"/>
              </a:rPr>
              <a:t>u,y,z</a:t>
            </a:r>
            <a:r>
              <a:rPr lang="en-US" altLang="ko-KR" dirty="0">
                <a:sym typeface="Symbol" panose="05050102010706020507" pitchFamily="18" charset="2"/>
              </a:rPr>
              <a:t>),s))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dirty="0">
                <a:sym typeface="Symbol" panose="05050102010706020507" pitchFamily="18" charset="2"/>
              </a:rPr>
              <a:t>[(</a:t>
            </a:r>
            <a:r>
              <a:rPr lang="en-US" altLang="ko-KR" dirty="0"/>
              <a:t>On(</a:t>
            </a:r>
            <a:r>
              <a:rPr lang="en-US" altLang="ko-KR" dirty="0" err="1"/>
              <a:t>x,y,s</a:t>
            </a:r>
            <a:r>
              <a:rPr lang="en-US" altLang="ko-KR" dirty="0"/>
              <a:t>)</a:t>
            </a:r>
            <a:r>
              <a:rPr lang="en-US" altLang="ko-KR" dirty="0">
                <a:sym typeface="Symbol" panose="05050102010706020507" pitchFamily="18" charset="2"/>
              </a:rPr>
              <a:t>[(</a:t>
            </a:r>
            <a:r>
              <a:rPr lang="en-US" altLang="ko-KR" dirty="0" err="1">
                <a:sym typeface="Symbol" panose="05050102010706020507" pitchFamily="18" charset="2"/>
              </a:rPr>
              <a:t>xu</a:t>
            </a:r>
            <a:r>
              <a:rPr lang="en-US" altLang="ko-KR" dirty="0">
                <a:sym typeface="Symbol" panose="05050102010706020507" pitchFamily="18" charset="2"/>
              </a:rPr>
              <a:t>)(</a:t>
            </a:r>
            <a:r>
              <a:rPr lang="en-US" altLang="ko-KR" dirty="0" err="1">
                <a:sym typeface="Symbol" panose="05050102010706020507" pitchFamily="18" charset="2"/>
              </a:rPr>
              <a:t>yz</a:t>
            </a:r>
            <a:r>
              <a:rPr lang="en-US" altLang="ko-KR" dirty="0">
                <a:sym typeface="Symbol" panose="05050102010706020507" pitchFamily="18" charset="2"/>
              </a:rPr>
              <a:t>)]  On(</a:t>
            </a:r>
            <a:r>
              <a:rPr lang="en-US" altLang="ko-KR" dirty="0" err="1">
                <a:sym typeface="Symbol" panose="05050102010706020507" pitchFamily="18" charset="2"/>
              </a:rPr>
              <a:t>x,y,do</a:t>
            </a:r>
            <a:r>
              <a:rPr lang="en-US" altLang="ko-KR" dirty="0">
                <a:sym typeface="Symbol" panose="05050102010706020507" pitchFamily="18" charset="2"/>
              </a:rPr>
              <a:t>(move(</a:t>
            </a:r>
            <a:r>
              <a:rPr lang="en-US" altLang="ko-KR" dirty="0" err="1">
                <a:sym typeface="Symbol" panose="05050102010706020507" pitchFamily="18" charset="2"/>
              </a:rPr>
              <a:t>u,v,z</a:t>
            </a:r>
            <a:r>
              <a:rPr lang="en-US" altLang="ko-KR" dirty="0">
                <a:sym typeface="Symbol" panose="05050102010706020507" pitchFamily="18" charset="2"/>
              </a:rPr>
              <a:t>),s))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The frame axioms for the pair, {move, Clear}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dirty="0"/>
              <a:t>Clear(</a:t>
            </a:r>
            <a:r>
              <a:rPr lang="en-US" altLang="ko-KR" dirty="0" err="1"/>
              <a:t>u,s</a:t>
            </a:r>
            <a:r>
              <a:rPr lang="en-US" altLang="ko-KR" dirty="0"/>
              <a:t>)</a:t>
            </a:r>
            <a:r>
              <a:rPr lang="en-US" altLang="ko-KR" dirty="0">
                <a:sym typeface="Symbol" panose="05050102010706020507" pitchFamily="18" charset="2"/>
              </a:rPr>
              <a:t>(</a:t>
            </a:r>
            <a:r>
              <a:rPr lang="en-US" altLang="ko-KR" dirty="0" err="1">
                <a:sym typeface="Symbol" panose="05050102010706020507" pitchFamily="18" charset="2"/>
              </a:rPr>
              <a:t>uz</a:t>
            </a:r>
            <a:r>
              <a:rPr lang="en-US" altLang="ko-KR" dirty="0">
                <a:sym typeface="Symbol" panose="05050102010706020507" pitchFamily="18" charset="2"/>
              </a:rPr>
              <a:t>)]  Clear(</a:t>
            </a:r>
            <a:r>
              <a:rPr lang="en-US" altLang="ko-KR" dirty="0" err="1">
                <a:sym typeface="Symbol" panose="05050102010706020507" pitchFamily="18" charset="2"/>
              </a:rPr>
              <a:t>u,do</a:t>
            </a:r>
            <a:r>
              <a:rPr lang="en-US" altLang="ko-KR" dirty="0">
                <a:sym typeface="Symbol" panose="05050102010706020507" pitchFamily="18" charset="2"/>
              </a:rPr>
              <a:t>(move(</a:t>
            </a:r>
            <a:r>
              <a:rPr lang="en-US" altLang="ko-KR" dirty="0" err="1">
                <a:sym typeface="Symbol" panose="05050102010706020507" pitchFamily="18" charset="2"/>
              </a:rPr>
              <a:t>x,y,z</a:t>
            </a:r>
            <a:r>
              <a:rPr lang="en-US" altLang="ko-KR" dirty="0">
                <a:sym typeface="Symbol" panose="05050102010706020507" pitchFamily="18" charset="2"/>
              </a:rPr>
              <a:t>),s))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dirty="0">
                <a:sym typeface="Symbol" panose="05050102010706020507" pitchFamily="18" charset="2"/>
              </a:rPr>
              <a:t>Clear</a:t>
            </a:r>
            <a:r>
              <a:rPr lang="en-US" altLang="ko-KR" dirty="0"/>
              <a:t>(</a:t>
            </a:r>
            <a:r>
              <a:rPr lang="en-US" altLang="ko-KR" dirty="0" err="1"/>
              <a:t>u,s</a:t>
            </a:r>
            <a:r>
              <a:rPr lang="en-US" altLang="ko-KR" dirty="0"/>
              <a:t>)</a:t>
            </a:r>
            <a:r>
              <a:rPr lang="en-US" altLang="ko-KR" dirty="0">
                <a:sym typeface="Symbol" panose="05050102010706020507" pitchFamily="18" charset="2"/>
              </a:rPr>
              <a:t>(</a:t>
            </a:r>
            <a:r>
              <a:rPr lang="en-US" altLang="ko-KR" dirty="0" err="1">
                <a:sym typeface="Symbol" panose="05050102010706020507" pitchFamily="18" charset="2"/>
              </a:rPr>
              <a:t>uy</a:t>
            </a:r>
            <a:r>
              <a:rPr lang="en-US" altLang="ko-KR" dirty="0">
                <a:sym typeface="Symbol" panose="05050102010706020507" pitchFamily="18" charset="2"/>
              </a:rPr>
              <a:t>)  Clear(</a:t>
            </a:r>
            <a:r>
              <a:rPr lang="en-US" altLang="ko-KR" dirty="0" err="1">
                <a:sym typeface="Symbol" panose="05050102010706020507" pitchFamily="18" charset="2"/>
              </a:rPr>
              <a:t>u,do</a:t>
            </a:r>
            <a:r>
              <a:rPr lang="en-US" altLang="ko-KR" dirty="0">
                <a:sym typeface="Symbol" panose="05050102010706020507" pitchFamily="18" charset="2"/>
              </a:rPr>
              <a:t>(move(</a:t>
            </a:r>
            <a:r>
              <a:rPr lang="en-US" altLang="ko-KR" dirty="0" err="1">
                <a:sym typeface="Symbol" panose="05050102010706020507" pitchFamily="18" charset="2"/>
              </a:rPr>
              <a:t>x,y,z</a:t>
            </a:r>
            <a:r>
              <a:rPr lang="en-US" altLang="ko-KR" dirty="0">
                <a:sym typeface="Symbol" panose="05050102010706020507" pitchFamily="18" charset="2"/>
              </a:rPr>
              <a:t>),s))</a:t>
            </a:r>
          </a:p>
          <a:p>
            <a:endParaRPr lang="en-US" altLang="ko-KR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B12565F-BD39-4248-B477-98B1D3E78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800" y="3381600"/>
            <a:ext cx="2971800" cy="4572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positive frame axioms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C789E00-32A5-4B4D-BBD7-FE2D2FA47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800" y="3381600"/>
            <a:ext cx="2971800" cy="4572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negative frame axioms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F612900-B911-4089-8839-90F810EFD0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7400" y="2467200"/>
            <a:ext cx="76200" cy="838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BDB2BADB-354F-4CB7-9FBA-9D84B12EBF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47600" y="3000600"/>
            <a:ext cx="1524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68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35B67-4D93-44C0-8A28-51DC48C5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95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21.2.1 Frame Axioms (3/3)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A72311-84F5-4B5A-82D8-5ED96C8A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736EE6-88CE-4146-995B-06D0090E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30E85-DF16-4B4A-A098-0F3396C9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0B685B0-77E0-43C3-B290-75C7A585AA73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5570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Frame axioms are used to prove that a property of a state remains true if the state is changed by an action that doesn’t affect that property.</a:t>
            </a:r>
          </a:p>
          <a:p>
            <a:endParaRPr lang="en-US" altLang="ko-KR" dirty="0"/>
          </a:p>
          <a:p>
            <a:r>
              <a:rPr lang="en-US" altLang="ko-KR" dirty="0"/>
              <a:t>Frame problem</a:t>
            </a:r>
          </a:p>
          <a:p>
            <a:pPr lvl="1"/>
            <a:r>
              <a:rPr lang="en-US" altLang="ko-KR" dirty="0"/>
              <a:t>The various difficulties associated with dealing with </a:t>
            </a:r>
            <a:r>
              <a:rPr lang="en-US" altLang="ko-KR" dirty="0" err="1"/>
              <a:t>fluents</a:t>
            </a:r>
            <a:r>
              <a:rPr lang="en-US" altLang="ko-KR" dirty="0"/>
              <a:t> that are not affected by actions.</a:t>
            </a:r>
          </a:p>
        </p:txBody>
      </p:sp>
    </p:spTree>
    <p:extLst>
      <p:ext uri="{BB962C8B-B14F-4D97-AF65-F5344CB8AC3E}">
        <p14:creationId xmlns:p14="http://schemas.microsoft.com/office/powerpoint/2010/main" val="37408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80E99-BF13-4DB6-8318-97DC26F9B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31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21.2.2 Qualifications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722B9A-32DF-4D05-99A5-0C5422FC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3BF446-E028-4CF4-95B9-724F0FC3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D2093F-5097-495F-A177-14033FD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AB0745F-663E-4591-84B0-2D24D9AB9363}"/>
              </a:ext>
            </a:extLst>
          </p:cNvPr>
          <p:cNvSpPr txBox="1">
            <a:spLocks noChangeArrowheads="1"/>
          </p:cNvSpPr>
          <p:nvPr/>
        </p:nvSpPr>
        <p:spPr>
          <a:xfrm>
            <a:off x="1416000" y="1668926"/>
            <a:ext cx="9216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The antecedent of the transition formula describing an action such as move gives the preconditions for a rather idealized case.</a:t>
            </a:r>
          </a:p>
          <a:p>
            <a:pPr lvl="1"/>
            <a:r>
              <a:rPr lang="en-US" altLang="ko-KR" dirty="0"/>
              <a:t>To be more precise, adding other qualification such as  </a:t>
            </a:r>
            <a:r>
              <a:rPr lang="en-US" altLang="ko-KR" dirty="0">
                <a:sym typeface="Symbol" panose="05050102010706020507" pitchFamily="18" charset="2"/>
              </a:rPr>
              <a:t></a:t>
            </a:r>
            <a:r>
              <a:rPr lang="en-US" altLang="ko-KR" dirty="0" err="1"/>
              <a:t>Too_heavy</a:t>
            </a:r>
            <a:r>
              <a:rPr lang="en-US" altLang="ko-KR" dirty="0"/>
              <a:t>(</a:t>
            </a:r>
            <a:r>
              <a:rPr lang="en-US" altLang="ko-KR" dirty="0" err="1"/>
              <a:t>x,s</a:t>
            </a:r>
            <a:r>
              <a:rPr lang="en-US" altLang="ko-KR" dirty="0"/>
              <a:t>), </a:t>
            </a:r>
            <a:r>
              <a:rPr lang="en-US" altLang="ko-KR" dirty="0">
                <a:sym typeface="Symbol" panose="05050102010706020507" pitchFamily="18" charset="2"/>
              </a:rPr>
              <a:t></a:t>
            </a:r>
            <a:r>
              <a:rPr lang="en-US" altLang="ko-KR" dirty="0" err="1"/>
              <a:t>Glued_down</a:t>
            </a:r>
            <a:r>
              <a:rPr lang="en-US" altLang="ko-KR" dirty="0"/>
              <a:t>(</a:t>
            </a:r>
            <a:r>
              <a:rPr lang="en-US" altLang="ko-KR" dirty="0" err="1"/>
              <a:t>x,s</a:t>
            </a:r>
            <a:r>
              <a:rPr lang="en-US" altLang="ko-KR" dirty="0"/>
              <a:t>), </a:t>
            </a:r>
            <a:r>
              <a:rPr lang="en-US" altLang="ko-KR" dirty="0">
                <a:sym typeface="Symbol" panose="05050102010706020507" pitchFamily="18" charset="2"/>
              </a:rPr>
              <a:t></a:t>
            </a:r>
            <a:r>
              <a:rPr lang="en-US" altLang="ko-KR" dirty="0" err="1"/>
              <a:t>Armbroken</a:t>
            </a:r>
            <a:r>
              <a:rPr lang="en-US" altLang="ko-KR" dirty="0"/>
              <a:t>(s), …</a:t>
            </a:r>
          </a:p>
          <a:p>
            <a:r>
              <a:rPr lang="en-US" altLang="ko-KR" dirty="0"/>
              <a:t>Qualification problem</a:t>
            </a:r>
          </a:p>
          <a:p>
            <a:pPr lvl="1"/>
            <a:r>
              <a:rPr lang="en-US" altLang="ko-KR" dirty="0"/>
              <a:t>The difficulty of specifying all of the important qualifications.</a:t>
            </a:r>
          </a:p>
        </p:txBody>
      </p:sp>
    </p:spTree>
    <p:extLst>
      <p:ext uri="{BB962C8B-B14F-4D97-AF65-F5344CB8AC3E}">
        <p14:creationId xmlns:p14="http://schemas.microsoft.com/office/powerpoint/2010/main" val="14231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636DF-F0F3-4F2A-9B4E-FF0942BF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166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21.2.3 Ramifications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86A510-1866-4352-9D05-A0D0DA5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08146E-8A6C-4C7D-A290-92A6A174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E22568-4E2D-416B-865E-82A825B3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993D0D6-E4F9-4FC1-BC09-7E42A3DCAC40}"/>
              </a:ext>
            </a:extLst>
          </p:cNvPr>
          <p:cNvSpPr txBox="1">
            <a:spLocks noChangeArrowheads="1"/>
          </p:cNvSpPr>
          <p:nvPr/>
        </p:nvSpPr>
        <p:spPr>
          <a:xfrm>
            <a:off x="1488000" y="19170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Ramification problem</a:t>
            </a:r>
          </a:p>
          <a:p>
            <a:pPr lvl="1"/>
            <a:r>
              <a:rPr lang="en-US" altLang="ko-KR" sz="2800" dirty="0"/>
              <a:t>Keeping track of which derived formulas survive subsequent state transitions.</a:t>
            </a:r>
          </a:p>
        </p:txBody>
      </p:sp>
    </p:spTree>
    <p:extLst>
      <p:ext uri="{BB962C8B-B14F-4D97-AF65-F5344CB8AC3E}">
        <p14:creationId xmlns:p14="http://schemas.microsoft.com/office/powerpoint/2010/main" val="25303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59E3-E1F7-451D-908C-C4314E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5806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21.3 Generating Plans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02505F-D970-40E1-9033-6979B94D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28CAE-41C9-4664-B5EC-DB58F75C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4CB056-C2B8-4E2A-A4C0-5A34BE97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DEDD1DD-D9A0-4A1F-B051-2F3B8DDB9896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2690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/>
              <a:t>To generate a plan that achieves some goal, </a:t>
            </a:r>
            <a:r>
              <a:rPr lang="en-US" altLang="ko-KR" sz="3600" dirty="0">
                <a:sym typeface="Symbol" panose="05050102010706020507" pitchFamily="18" charset="2"/>
              </a:rPr>
              <a:t>(s),</a:t>
            </a:r>
          </a:p>
          <a:p>
            <a:pPr lvl="1"/>
            <a:r>
              <a:rPr lang="en-US" altLang="ko-KR" sz="3200" dirty="0">
                <a:sym typeface="Symbol" panose="05050102010706020507" pitchFamily="18" charset="2"/>
              </a:rPr>
              <a:t>We attempt to prove (s) (s) </a:t>
            </a:r>
          </a:p>
          <a:p>
            <a:pPr lvl="1"/>
            <a:r>
              <a:rPr lang="en-US" altLang="ko-KR" sz="3200" dirty="0">
                <a:sym typeface="Symbol" panose="05050102010706020507" pitchFamily="18" charset="2"/>
              </a:rPr>
              <a:t>And use the answer predicate to extract the state as a function of the nested actions that produce it.</a:t>
            </a:r>
          </a:p>
        </p:txBody>
      </p:sp>
    </p:spTree>
    <p:extLst>
      <p:ext uri="{BB962C8B-B14F-4D97-AF65-F5344CB8AC3E}">
        <p14:creationId xmlns:p14="http://schemas.microsoft.com/office/powerpoint/2010/main" val="95494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024F7C-9BA4-4ED8-A418-A0612CC8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144-1ECC-47B3-84F8-B0A91898A30F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31C0B5-9386-4BA9-9B92-68938915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9E4380-667A-46FF-B44A-5B8C50D0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6E1B202-8B88-4F76-B3C1-9A2078FC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00" y="1371600"/>
            <a:ext cx="37719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D966AC3-1D73-4131-B33D-9B485413D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985" y="1629000"/>
            <a:ext cx="5144357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 dirty="0"/>
              <a:t>--美国数学家、计算机</a:t>
            </a:r>
          </a:p>
          <a:p>
            <a:pPr>
              <a:spcBef>
                <a:spcPct val="20000"/>
              </a:spcBef>
            </a:pPr>
            <a:r>
              <a:rPr lang="zh-CN" altLang="en-US" sz="4000" dirty="0"/>
              <a:t>科学家，人工智能的</a:t>
            </a:r>
          </a:p>
          <a:p>
            <a:pPr>
              <a:spcBef>
                <a:spcPct val="20000"/>
              </a:spcBef>
            </a:pPr>
            <a:r>
              <a:rPr lang="zh-CN" altLang="en-US" sz="4000" dirty="0"/>
              <a:t>早期研究者。</a:t>
            </a:r>
          </a:p>
          <a:p>
            <a:pPr>
              <a:spcBef>
                <a:spcPct val="20000"/>
              </a:spcBef>
            </a:pPr>
            <a:r>
              <a:rPr lang="en-US" altLang="zh-CN" sz="4000" dirty="0"/>
              <a:t>--</a:t>
            </a:r>
            <a:r>
              <a:rPr lang="zh-CN" altLang="en-US" sz="4000" dirty="0"/>
              <a:t>首次提出“</a:t>
            </a:r>
            <a:r>
              <a:rPr lang="en-US" altLang="zh-CN" sz="4000" dirty="0"/>
              <a:t>Artificial</a:t>
            </a:r>
          </a:p>
          <a:p>
            <a:pPr>
              <a:spcBef>
                <a:spcPct val="20000"/>
              </a:spcBef>
            </a:pPr>
            <a:r>
              <a:rPr lang="en-US" altLang="zh-CN" sz="4000" dirty="0"/>
              <a:t> Intelligence”</a:t>
            </a:r>
            <a:r>
              <a:rPr lang="zh-CN" altLang="en-US" sz="4000" dirty="0"/>
              <a:t>一词</a:t>
            </a:r>
          </a:p>
        </p:txBody>
      </p:sp>
    </p:spTree>
    <p:extLst>
      <p:ext uri="{BB962C8B-B14F-4D97-AF65-F5344CB8AC3E}">
        <p14:creationId xmlns:p14="http://schemas.microsoft.com/office/powerpoint/2010/main" val="3697358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E3FDD-9C74-47D1-818D-79D69774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9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Example (Figure 21.1) (1/2)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EC91F6-FE1B-4BE0-8AE0-E15DE52E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304B9-09E0-4D5A-BA3B-7DA38A10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780A68-98D9-448E-9899-5D5AE048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F5A91B7-A31C-488C-B5A2-16356FF14BCB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485000"/>
            <a:ext cx="96480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We want a plan that gets block B on the floor from the initial state, S0, given in Figure 21.1.</a:t>
            </a:r>
          </a:p>
          <a:p>
            <a:r>
              <a:rPr lang="en-US" altLang="ko-KR" sz="3200" dirty="0"/>
              <a:t>Prove </a:t>
            </a:r>
            <a:r>
              <a:rPr lang="en-US" altLang="ko-KR" sz="3200" dirty="0">
                <a:sym typeface="Symbol" panose="05050102010706020507" pitchFamily="18" charset="2"/>
              </a:rPr>
              <a:t>(s) On(B, F1, s) </a:t>
            </a:r>
          </a:p>
          <a:p>
            <a:r>
              <a:rPr lang="en-US" altLang="ko-KR" sz="3200" dirty="0">
                <a:sym typeface="Symbol" panose="05050102010706020507" pitchFamily="18" charset="2"/>
              </a:rPr>
              <a:t>We will prove by resolution refutation that the negation of (s) On(B, F1, s), together with the formulas that describe </a:t>
            </a:r>
            <a:r>
              <a:rPr lang="en-US" altLang="ko-KR" sz="3200" dirty="0"/>
              <a:t>S0</a:t>
            </a:r>
            <a:r>
              <a:rPr lang="en-US" altLang="ko-KR" sz="3200" dirty="0">
                <a:sym typeface="Symbol" panose="05050102010706020507" pitchFamily="18" charset="2"/>
              </a:rPr>
              <a:t> and the effects of move are inconsistent.</a:t>
            </a:r>
          </a:p>
          <a:p>
            <a:pPr lvl="1"/>
            <a:r>
              <a:rPr lang="en-US" altLang="ko-KR" sz="2800" dirty="0">
                <a:sym typeface="Symbol" panose="05050102010706020507" pitchFamily="18" charset="2"/>
              </a:rPr>
              <a:t>Use an answer predicate to capture the substitutions made during the proof.</a:t>
            </a:r>
          </a:p>
        </p:txBody>
      </p:sp>
    </p:spTree>
    <p:extLst>
      <p:ext uri="{BB962C8B-B14F-4D97-AF65-F5344CB8AC3E}">
        <p14:creationId xmlns:p14="http://schemas.microsoft.com/office/powerpoint/2010/main" val="17038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77D1A-3BC6-4E3E-9C27-F1CA6353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7750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Example (Figure 21.1) (2/2)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8AB13E-16BF-458D-B65A-AE8D2549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B55544-33BE-4A61-8340-66913662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9A2ED3-5F3B-4725-9E75-C505C885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3AF936E-02D9-46D4-8B9D-F109F7AE05F3}"/>
              </a:ext>
            </a:extLst>
          </p:cNvPr>
          <p:cNvSpPr txBox="1">
            <a:spLocks noChangeArrowheads="1"/>
          </p:cNvSpPr>
          <p:nvPr/>
        </p:nvSpPr>
        <p:spPr>
          <a:xfrm>
            <a:off x="1416000" y="1713384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/>
              <a:t>On(A,C,S0)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/>
              <a:t>On(C,F1,S0)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/>
              <a:t>Clear(B,S0)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/>
              <a:t>Clear(F1,S0)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/>
              <a:t>[On(</a:t>
            </a:r>
            <a:r>
              <a:rPr lang="en-US" altLang="ko-KR" dirty="0" err="1"/>
              <a:t>x,y,s</a:t>
            </a:r>
            <a:r>
              <a:rPr lang="en-US" altLang="ko-KR" dirty="0"/>
              <a:t>)</a:t>
            </a:r>
            <a:r>
              <a:rPr lang="en-US" altLang="ko-KR" dirty="0">
                <a:sym typeface="Symbol" panose="05050102010706020507" pitchFamily="18" charset="2"/>
              </a:rPr>
              <a:t>Clear(</a:t>
            </a:r>
            <a:r>
              <a:rPr lang="en-US" altLang="ko-KR" dirty="0" err="1">
                <a:sym typeface="Symbol" panose="05050102010706020507" pitchFamily="18" charset="2"/>
              </a:rPr>
              <a:t>x,s</a:t>
            </a:r>
            <a:r>
              <a:rPr lang="en-US" altLang="ko-KR" dirty="0">
                <a:sym typeface="Symbol" panose="05050102010706020507" pitchFamily="18" charset="2"/>
              </a:rPr>
              <a:t>) Clear(</a:t>
            </a:r>
            <a:r>
              <a:rPr lang="en-US" altLang="ko-KR" dirty="0" err="1">
                <a:sym typeface="Symbol" panose="05050102010706020507" pitchFamily="18" charset="2"/>
              </a:rPr>
              <a:t>z,s</a:t>
            </a:r>
            <a:r>
              <a:rPr lang="en-US" altLang="ko-KR" dirty="0">
                <a:sym typeface="Symbol" panose="05050102010706020507" pitchFamily="18" charset="2"/>
              </a:rPr>
              <a:t>) (</a:t>
            </a:r>
            <a:r>
              <a:rPr lang="en-US" altLang="ko-KR" dirty="0" err="1">
                <a:sym typeface="Symbol" panose="05050102010706020507" pitchFamily="18" charset="2"/>
              </a:rPr>
              <a:t>xz</a:t>
            </a:r>
            <a:r>
              <a:rPr lang="en-US" altLang="ko-KR" dirty="0">
                <a:sym typeface="Symbol" panose="05050102010706020507" pitchFamily="18" charset="2"/>
              </a:rPr>
              <a:t>) On(</a:t>
            </a:r>
            <a:r>
              <a:rPr lang="en-US" altLang="ko-KR" dirty="0" err="1">
                <a:sym typeface="Symbol" panose="05050102010706020507" pitchFamily="18" charset="2"/>
              </a:rPr>
              <a:t>x,z,do</a:t>
            </a:r>
            <a:r>
              <a:rPr lang="en-US" altLang="ko-KR" dirty="0">
                <a:sym typeface="Symbol" panose="05050102010706020507" pitchFamily="18" charset="2"/>
              </a:rPr>
              <a:t>(move(</a:t>
            </a:r>
            <a:r>
              <a:rPr lang="en-US" altLang="ko-KR" dirty="0" err="1">
                <a:sym typeface="Symbol" panose="05050102010706020507" pitchFamily="18" charset="2"/>
              </a:rPr>
              <a:t>x,y,z</a:t>
            </a:r>
            <a:r>
              <a:rPr lang="en-US" altLang="ko-KR" dirty="0">
                <a:sym typeface="Symbol" panose="05050102010706020507" pitchFamily="18" charset="2"/>
              </a:rPr>
              <a:t>),s))]</a:t>
            </a:r>
          </a:p>
        </p:txBody>
      </p:sp>
    </p:spTree>
    <p:extLst>
      <p:ext uri="{BB962C8B-B14F-4D97-AF65-F5344CB8AC3E}">
        <p14:creationId xmlns:p14="http://schemas.microsoft.com/office/powerpoint/2010/main" val="87875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A7D0D-9860-41A1-8F59-08AAC11C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Difficulties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A2E113-9754-4532-BB97-A52D60D1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2768B2-6186-4346-B1B2-58C4BBA1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DF99B1-6230-4E35-8501-81E576E0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7D14045-A45A-4AE1-8FEA-5030C8BAAC5C}"/>
              </a:ext>
            </a:extLst>
          </p:cNvPr>
          <p:cNvSpPr txBox="1">
            <a:spLocks noChangeArrowheads="1"/>
          </p:cNvSpPr>
          <p:nvPr/>
        </p:nvSpPr>
        <p:spPr>
          <a:xfrm>
            <a:off x="1344000" y="13716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If several actions are required to achieve a goal, the action functions would be nested.</a:t>
            </a:r>
          </a:p>
          <a:p>
            <a:r>
              <a:rPr lang="en-US" altLang="ko-KR" sz="3200" dirty="0"/>
              <a:t>The proof effort is too large for even simple plan.</a:t>
            </a:r>
          </a:p>
        </p:txBody>
      </p:sp>
    </p:spTree>
    <p:extLst>
      <p:ext uri="{BB962C8B-B14F-4D97-AF65-F5344CB8AC3E}">
        <p14:creationId xmlns:p14="http://schemas.microsoft.com/office/powerpoint/2010/main" val="226226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662E7-55C2-474C-974C-38C5ADD0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454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Additional Readings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E39655-785B-4D30-A215-455B49F0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31C62B-3460-4EAA-A5A4-3F4DB75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60916D-F96F-42D8-8C2C-31F1B050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5756907-EEB6-44CF-8055-8F69FF0556F5}"/>
              </a:ext>
            </a:extLst>
          </p:cNvPr>
          <p:cNvSpPr txBox="1">
            <a:spLocks noChangeArrowheads="1"/>
          </p:cNvSpPr>
          <p:nvPr/>
        </p:nvSpPr>
        <p:spPr>
          <a:xfrm>
            <a:off x="1560000" y="16290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[Reiter 1991]</a:t>
            </a:r>
          </a:p>
          <a:p>
            <a:pPr lvl="1"/>
            <a:r>
              <a:rPr lang="en-US" altLang="ko-KR" sz="2800" dirty="0"/>
              <a:t>Successor-state axiom</a:t>
            </a:r>
          </a:p>
          <a:p>
            <a:r>
              <a:rPr lang="en-US" altLang="ko-KR" sz="3200" dirty="0"/>
              <a:t>[Shanahan 1997]</a:t>
            </a:r>
          </a:p>
          <a:p>
            <a:pPr lvl="1"/>
            <a:r>
              <a:rPr lang="en-US" altLang="ko-KR" sz="2800" dirty="0"/>
              <a:t>Frame problem</a:t>
            </a:r>
          </a:p>
          <a:p>
            <a:r>
              <a:rPr lang="en-US" altLang="ko-KR" sz="3200" dirty="0"/>
              <a:t>[Levesque, et al. 1977]</a:t>
            </a:r>
          </a:p>
          <a:p>
            <a:pPr lvl="1"/>
            <a:r>
              <a:rPr lang="en-US" altLang="ko-KR" sz="2800" dirty="0"/>
              <a:t>GOLOG(</a:t>
            </a:r>
            <a:r>
              <a:rPr lang="en-US" altLang="ko-KR" sz="2800" dirty="0" err="1"/>
              <a:t>alGol</a:t>
            </a:r>
            <a:r>
              <a:rPr lang="en-US" altLang="ko-KR" sz="2800" dirty="0"/>
              <a:t> in </a:t>
            </a:r>
            <a:r>
              <a:rPr lang="en-US" altLang="ko-KR" sz="2800" dirty="0" err="1"/>
              <a:t>LOGic</a:t>
            </a:r>
            <a:r>
              <a:rPr lang="en-US" altLang="ko-KR" sz="2800" dirty="0"/>
              <a:t>)</a:t>
            </a:r>
          </a:p>
          <a:p>
            <a:r>
              <a:rPr lang="en-US" altLang="ko-KR" sz="3200" dirty="0"/>
              <a:t>[</a:t>
            </a:r>
            <a:r>
              <a:rPr lang="en-US" altLang="ko-KR" sz="3200" dirty="0" err="1"/>
              <a:t>Scherl</a:t>
            </a:r>
            <a:r>
              <a:rPr lang="en-US" altLang="ko-KR" sz="3200" dirty="0"/>
              <a:t> &amp; Levesque 1993]</a:t>
            </a:r>
          </a:p>
          <a:p>
            <a:pPr lvl="1"/>
            <a:r>
              <a:rPr lang="en-US" altLang="ko-KR" sz="2800" dirty="0"/>
              <a:t>Robot study in Perception Robot Group</a:t>
            </a:r>
          </a:p>
        </p:txBody>
      </p:sp>
    </p:spTree>
    <p:extLst>
      <p:ext uri="{BB962C8B-B14F-4D97-AF65-F5344CB8AC3E}">
        <p14:creationId xmlns:p14="http://schemas.microsoft.com/office/powerpoint/2010/main" val="290670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52000" y="20808"/>
            <a:ext cx="12211000" cy="687426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-23144" y="11599"/>
            <a:ext cx="3660683" cy="6853172"/>
            <a:chOff x="-23144" y="11599"/>
            <a:chExt cx="4489426" cy="685317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23" y="18370"/>
              <a:ext cx="1652159" cy="684640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342" y="11599"/>
              <a:ext cx="1652159" cy="68464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7"/>
            <a:stretch/>
          </p:blipFill>
          <p:spPr>
            <a:xfrm>
              <a:off x="-23144" y="11599"/>
              <a:ext cx="1305081" cy="6846401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0" y="-22051"/>
            <a:ext cx="3660684" cy="6880052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87" y="1101805"/>
            <a:ext cx="4871263" cy="48712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0" y="-682148"/>
            <a:ext cx="2203682" cy="6340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00" y="-916111"/>
            <a:ext cx="2204181" cy="52033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637539" y="-47132"/>
            <a:ext cx="0" cy="69119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3112" y="2125391"/>
            <a:ext cx="3392443" cy="12834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sz="6600" b="1" dirty="0">
                <a:latin typeface="Times New Roman" panose="02020603050405020304" pitchFamily="18" charset="0"/>
              </a:rPr>
              <a:t>Outline</a:t>
            </a:r>
            <a:endParaRPr lang="zh-CN" altLang="en-US" sz="66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70F9842-B7BA-4395-A694-52D3C0B21307}"/>
              </a:ext>
            </a:extLst>
          </p:cNvPr>
          <p:cNvSpPr txBox="1">
            <a:spLocks noChangeArrowheads="1"/>
          </p:cNvSpPr>
          <p:nvPr/>
        </p:nvSpPr>
        <p:spPr>
          <a:xfrm>
            <a:off x="3802500" y="1324868"/>
            <a:ext cx="8763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/>
              <a:t>21.1 Reasoning about States and Actions (50 minutes)</a:t>
            </a:r>
          </a:p>
          <a:p>
            <a:pPr algn="l"/>
            <a:r>
              <a:rPr lang="en-US" altLang="ko-KR" sz="3200" dirty="0"/>
              <a:t>21.2Some Difficulties (50 minutes)</a:t>
            </a:r>
          </a:p>
          <a:p>
            <a:pPr algn="l"/>
            <a:r>
              <a:rPr lang="en-US" altLang="ko-KR" sz="3200" dirty="0"/>
              <a:t>    --frame problem(</a:t>
            </a:r>
            <a:r>
              <a:rPr lang="zh-CN" altLang="en-US" sz="3200" dirty="0"/>
              <a:t>框架问题</a:t>
            </a:r>
            <a:r>
              <a:rPr lang="en-US" altLang="ko-KR" sz="3200" dirty="0"/>
              <a:t>)</a:t>
            </a:r>
          </a:p>
          <a:p>
            <a:pPr algn="l"/>
            <a:r>
              <a:rPr lang="en-US" altLang="ko-KR" sz="3200" dirty="0"/>
              <a:t>    --qualification problem(</a:t>
            </a:r>
            <a:r>
              <a:rPr lang="zh-CN" altLang="en-US" sz="3200" dirty="0"/>
              <a:t>条件问题</a:t>
            </a:r>
            <a:r>
              <a:rPr lang="en-US" altLang="ko-KR" sz="3200" dirty="0"/>
              <a:t>)</a:t>
            </a:r>
          </a:p>
          <a:p>
            <a:pPr algn="l"/>
            <a:r>
              <a:rPr lang="en-US" altLang="ko-KR" sz="3200" dirty="0"/>
              <a:t>    --ramification problem(</a:t>
            </a:r>
            <a:r>
              <a:rPr lang="zh-CN" altLang="en-US" sz="3200" dirty="0"/>
              <a:t>分枝问题</a:t>
            </a:r>
            <a:r>
              <a:rPr lang="en-US" altLang="ko-KR" sz="3200" dirty="0"/>
              <a:t>)</a:t>
            </a:r>
          </a:p>
          <a:p>
            <a:pPr algn="l"/>
            <a:r>
              <a:rPr lang="en-US" altLang="ko-KR" sz="3200" dirty="0"/>
              <a:t>21.3 Generating Plans (50 minutes)</a:t>
            </a:r>
          </a:p>
          <a:p>
            <a:pPr algn="l"/>
            <a:r>
              <a:rPr lang="en-US" altLang="ko-KR" sz="3200" dirty="0"/>
              <a:t>Additional Readings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401849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C60DC-7D53-4276-8AB2-E332075B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8902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21.1 Reasoning about States and Actions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01FA4B-4516-41A7-A570-DF1205F3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CDFBD2-76A4-46E0-A1C2-4DC100ED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8B3D18-FFBD-4F4C-8011-C19B3D8F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49736A2-C2D8-4D50-A8B5-74172D1A3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905000"/>
            <a:ext cx="10441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To investigate feature-based planning methods much more thoroughly, richer language to describe features and the constraints among them will be introduced.</a:t>
            </a:r>
          </a:p>
          <a:p>
            <a:endParaRPr lang="en-US" altLang="ko-KR" sz="3200" dirty="0"/>
          </a:p>
          <a:p>
            <a:r>
              <a:rPr lang="en-US" altLang="ko-KR" sz="3200" dirty="0"/>
              <a:t>Generally, a goal condition can be described by any </a:t>
            </a:r>
            <a:r>
              <a:rPr lang="en-US" altLang="ko-KR" sz="3200" dirty="0" err="1"/>
              <a:t>wff</a:t>
            </a:r>
            <a:r>
              <a:rPr lang="en-US" altLang="ko-KR" sz="3200" dirty="0"/>
              <a:t> in the predicate calculus, and we can determine if a goal is satisfied in a world state described by formulas by attempting to prove the goal </a:t>
            </a:r>
            <a:r>
              <a:rPr lang="en-US" altLang="ko-KR" sz="3200" dirty="0" err="1"/>
              <a:t>wff</a:t>
            </a:r>
            <a:r>
              <a:rPr lang="en-US" altLang="ko-KR" sz="3200" dirty="0"/>
              <a:t> from those formulas.</a:t>
            </a:r>
          </a:p>
        </p:txBody>
      </p:sp>
    </p:spTree>
    <p:extLst>
      <p:ext uri="{BB962C8B-B14F-4D97-AF65-F5344CB8AC3E}">
        <p14:creationId xmlns:p14="http://schemas.microsoft.com/office/powerpoint/2010/main" val="8685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D0174-1D31-470D-A47C-F72A60E4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9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Situation calculus (1/3)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EA05E7-6DEF-4162-AAD3-E5ED3529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7E61C0-3AA0-46FF-80CF-3C514EE8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20D6AE-6706-4FAD-B45C-6493107B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F96E6A1-8571-4DB5-B82E-85FC2D97BECD}"/>
              </a:ext>
            </a:extLst>
          </p:cNvPr>
          <p:cNvSpPr txBox="1">
            <a:spLocks noChangeArrowheads="1"/>
          </p:cNvSpPr>
          <p:nvPr/>
        </p:nvSpPr>
        <p:spPr>
          <a:xfrm>
            <a:off x="636137" y="1643743"/>
            <a:ext cx="10886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dirty="0"/>
              <a:t>Definition: A predicate calculus formalization of states, actions, and the effects of actions on states.</a:t>
            </a:r>
          </a:p>
          <a:p>
            <a:endParaRPr lang="en-US" altLang="ko-KR" dirty="0"/>
          </a:p>
          <a:p>
            <a:r>
              <a:rPr lang="en-US" altLang="ko-KR" dirty="0"/>
              <a:t>Our knowledge about states and actions as formulas in the first-order predicate calculus</a:t>
            </a:r>
          </a:p>
          <a:p>
            <a:r>
              <a:rPr lang="en-US" altLang="ko-KR" dirty="0"/>
              <a:t>Then use a deduction system to ask questions such as “Does there exist a state to satisfy certain properties, and if so, how can the present state be transformed into that state by actions”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ym typeface="Symbol" panose="05050102010706020507" pitchFamily="18" charset="2"/>
              </a:rPr>
              <a:t>	 </a:t>
            </a:r>
            <a:r>
              <a:rPr lang="en-US" altLang="ko-KR" dirty="0"/>
              <a:t>A plan for achieving the desired state.</a:t>
            </a:r>
          </a:p>
        </p:txBody>
      </p:sp>
    </p:spTree>
    <p:extLst>
      <p:ext uri="{BB962C8B-B14F-4D97-AF65-F5344CB8AC3E}">
        <p14:creationId xmlns:p14="http://schemas.microsoft.com/office/powerpoint/2010/main" val="5067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E8DCC-8B47-4313-9F42-3145DCF6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094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Situation calculus (2/3)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F1574-11F6-442A-B67A-9DAF9BB2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8F113-B442-4DDC-8B0B-2D6233C0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CA6D05-3FAD-4035-9035-C70804D3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41B134B-1B83-49DE-90F1-6C2E4D6095D1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905000"/>
            <a:ext cx="10513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/>
              <a:t>The situation calculus was used in some early AI planning systems. </a:t>
            </a:r>
            <a:r>
              <a:rPr lang="en-US" altLang="ko-KR" sz="3600" dirty="0">
                <a:sym typeface="Symbol" panose="05050102010706020507" pitchFamily="18" charset="2"/>
              </a:rPr>
              <a:t> it does not used nowadays.</a:t>
            </a:r>
          </a:p>
          <a:p>
            <a:r>
              <a:rPr lang="en-US" altLang="ko-KR" sz="3600" dirty="0">
                <a:sym typeface="Symbol" panose="05050102010706020507" pitchFamily="18" charset="2"/>
              </a:rPr>
              <a:t>However, the formalism remains important for exposing and helping to clarify conceptual problems.</a:t>
            </a:r>
          </a:p>
          <a:p>
            <a:endParaRPr lang="en-US" altLang="ko-KR" sz="36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22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332B6-F206-4DC9-8BC0-523E8C08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98599" cy="5963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Situation calculus (3/3)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73CA8D-3C56-40A5-A781-CABFDA35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6D154C-8E72-494E-A8FA-ABA9E2D4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42FFC-B985-45FB-9BD1-95AF0F45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575C9CB-515C-4E38-99B0-B145CCC146E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905000"/>
            <a:ext cx="110178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sym typeface="Symbol" panose="05050102010706020507" pitchFamily="18" charset="2"/>
              </a:rPr>
              <a:t>In order to describe states in the situation calculus, we reify states.</a:t>
            </a:r>
          </a:p>
          <a:p>
            <a:r>
              <a:rPr lang="en-US" altLang="ko-KR" sz="3600" dirty="0"/>
              <a:t>States can be denoted by constant symbols (S0, S1, S2, …), by variables, or by functional expressions.</a:t>
            </a:r>
          </a:p>
          <a:p>
            <a:r>
              <a:rPr lang="en-US" altLang="ko-KR" sz="3600" dirty="0" err="1"/>
              <a:t>Fluents</a:t>
            </a:r>
            <a:r>
              <a:rPr lang="en-US" altLang="ko-KR" sz="3600" dirty="0"/>
              <a:t>: the atomic </a:t>
            </a:r>
            <a:r>
              <a:rPr lang="en-US" altLang="ko-KR" sz="3600" dirty="0" err="1"/>
              <a:t>wff</a:t>
            </a:r>
            <a:r>
              <a:rPr lang="en-US" altLang="ko-KR" sz="3600" dirty="0"/>
              <a:t> can denote relations over states.</a:t>
            </a:r>
          </a:p>
        </p:txBody>
      </p:sp>
    </p:spTree>
    <p:extLst>
      <p:ext uri="{BB962C8B-B14F-4D97-AF65-F5344CB8AC3E}">
        <p14:creationId xmlns:p14="http://schemas.microsoft.com/office/powerpoint/2010/main" val="304260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9C816-06CC-4E22-B3FD-F64E79F8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01" y="382479"/>
            <a:ext cx="6598599" cy="596348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Example (Figure 21.1)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8BB16-BC03-4C7D-9465-73E9F47E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DFE714-8802-4573-BF3B-A80B572A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67C404-1A3F-4650-A0F0-18D811ED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3A673-13CF-486F-A21B-A7A466B8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4000" y="1845000"/>
            <a:ext cx="8382000" cy="4351338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23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26ECC-8950-464D-B427-7141BE6A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823-911F-469A-A62A-3DB6146431A6}" type="datetime1">
              <a:rPr lang="zh-CN" altLang="en-US" smtClean="0"/>
              <a:t>2020/8/3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98AEF2-9D03-482B-BA5C-24AD27F9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学而不厌，诲人不倦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89A603-0567-4A2C-BB8C-E0C0175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2D4F-2241-454B-AF5D-961C997CB3B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AutoShape 1026">
            <a:extLst>
              <a:ext uri="{FF2B5EF4-FFF2-40B4-BE49-F238E27FC236}">
                <a16:creationId xmlns:a16="http://schemas.microsoft.com/office/drawing/2014/main" id="{4A59F26A-63EB-44B3-8082-9D57751480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6000" y="1066800"/>
            <a:ext cx="11030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latinLnBrk="1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ko-KR" sz="3200" dirty="0">
                <a:latin typeface="思源宋体 CN"/>
              </a:rPr>
              <a:t>First-order predicate calculus</a:t>
            </a:r>
          </a:p>
          <a:p>
            <a:pPr algn="ctr" latinLnBrk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3200" dirty="0">
                <a:latin typeface="思源宋体 CN"/>
              </a:rPr>
              <a:t>On(B,A)</a:t>
            </a:r>
            <a:r>
              <a:rPr lang="en-US" altLang="ko-KR" sz="3200" dirty="0">
                <a:latin typeface="思源宋体 CN"/>
                <a:sym typeface="Symbol" panose="05050102010706020507" pitchFamily="18" charset="2"/>
              </a:rPr>
              <a:t>On(A,C)On(C,F1)Clear(B)…</a:t>
            </a:r>
          </a:p>
          <a:p>
            <a:pPr latinLnBrk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ko-KR" sz="3200" dirty="0">
                <a:latin typeface="思源宋体 CN"/>
                <a:sym typeface="Symbol" panose="05050102010706020507" pitchFamily="18" charset="2"/>
              </a:rPr>
              <a:t>True statement</a:t>
            </a:r>
          </a:p>
          <a:p>
            <a:pPr algn="ctr" latinLnBrk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3200" dirty="0">
                <a:latin typeface="思源宋体 CN"/>
              </a:rPr>
              <a:t>On(B,A,S0)</a:t>
            </a:r>
            <a:r>
              <a:rPr lang="en-US" altLang="ko-KR" sz="3200" dirty="0">
                <a:latin typeface="思源宋体 CN"/>
                <a:sym typeface="Symbol" panose="05050102010706020507" pitchFamily="18" charset="2"/>
              </a:rPr>
              <a:t>On(A,C,S0)On(C,F1,S0)Clear(B, S0)</a:t>
            </a:r>
          </a:p>
          <a:p>
            <a:pPr latinLnBrk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ko-KR" sz="3200" dirty="0">
                <a:latin typeface="思源宋体 CN"/>
                <a:sym typeface="Symbol" panose="05050102010706020507" pitchFamily="18" charset="2"/>
              </a:rPr>
              <a:t>Prepositions true of all states</a:t>
            </a:r>
          </a:p>
          <a:p>
            <a:pPr algn="ctr" latinLnBrk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3200" dirty="0">
                <a:latin typeface="思源宋体 CN"/>
              </a:rPr>
              <a:t>(</a:t>
            </a:r>
            <a:r>
              <a:rPr lang="en-US" altLang="ko-KR" sz="3200" dirty="0">
                <a:latin typeface="思源宋体 CN"/>
                <a:sym typeface="Symbol" panose="05050102010706020507" pitchFamily="18" charset="2"/>
              </a:rPr>
              <a:t></a:t>
            </a:r>
            <a:r>
              <a:rPr lang="en-US" altLang="ko-KR" sz="3200" dirty="0" err="1">
                <a:latin typeface="思源宋体 CN"/>
                <a:sym typeface="Symbol" panose="05050102010706020507" pitchFamily="18" charset="2"/>
              </a:rPr>
              <a:t>x,y,s</a:t>
            </a:r>
            <a:r>
              <a:rPr lang="en-US" altLang="ko-KR" sz="3200" dirty="0">
                <a:latin typeface="思源宋体 CN"/>
                <a:sym typeface="Symbol" panose="05050102010706020507" pitchFamily="18" charset="2"/>
              </a:rPr>
              <a:t>)[</a:t>
            </a:r>
            <a:r>
              <a:rPr lang="en-US" altLang="ko-KR" sz="3200" dirty="0">
                <a:latin typeface="思源宋体 CN"/>
              </a:rPr>
              <a:t>On(</a:t>
            </a:r>
            <a:r>
              <a:rPr lang="en-US" altLang="ko-KR" sz="3200" dirty="0" err="1">
                <a:latin typeface="思源宋体 CN"/>
              </a:rPr>
              <a:t>x,y,s</a:t>
            </a:r>
            <a:r>
              <a:rPr lang="en-US" altLang="ko-KR" sz="3200" dirty="0">
                <a:latin typeface="思源宋体 CN"/>
              </a:rPr>
              <a:t>)</a:t>
            </a:r>
            <a:r>
              <a:rPr lang="en-US" altLang="ko-KR" sz="3200" dirty="0">
                <a:latin typeface="思源宋体 CN"/>
                <a:sym typeface="Symbol" panose="05050102010706020507" pitchFamily="18" charset="2"/>
              </a:rPr>
              <a:t>(y=F1) Clear(</a:t>
            </a:r>
            <a:r>
              <a:rPr lang="en-US" altLang="ko-KR" sz="3200" dirty="0" err="1">
                <a:latin typeface="思源宋体 CN"/>
                <a:sym typeface="Symbol" panose="05050102010706020507" pitchFamily="18" charset="2"/>
              </a:rPr>
              <a:t>y,s</a:t>
            </a:r>
            <a:r>
              <a:rPr lang="en-US" altLang="ko-KR" sz="3200" dirty="0">
                <a:latin typeface="思源宋体 CN"/>
                <a:sym typeface="Symbol" panose="05050102010706020507" pitchFamily="18" charset="2"/>
              </a:rPr>
              <a:t>)]</a:t>
            </a:r>
          </a:p>
          <a:p>
            <a:pPr algn="ctr" latinLnBrk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3200" dirty="0">
                <a:latin typeface="思源宋体 CN"/>
              </a:rPr>
              <a:t>And   (</a:t>
            </a:r>
            <a:r>
              <a:rPr lang="en-US" altLang="ko-KR" sz="3200" dirty="0">
                <a:latin typeface="思源宋体 CN"/>
                <a:sym typeface="Symbol" panose="05050102010706020507" pitchFamily="18" charset="2"/>
              </a:rPr>
              <a:t>s)Clear(F1,s)</a:t>
            </a:r>
          </a:p>
        </p:txBody>
      </p:sp>
    </p:spTree>
    <p:extLst>
      <p:ext uri="{BB962C8B-B14F-4D97-AF65-F5344CB8AC3E}">
        <p14:creationId xmlns:p14="http://schemas.microsoft.com/office/powerpoint/2010/main" val="173012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5.0,&quot;FooterHeight&quot;:9.0,&quot;SideMargin&quot;:5.5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02C07"/>
      </a:accent1>
      <a:accent2>
        <a:srgbClr val="B8243D"/>
      </a:accent2>
      <a:accent3>
        <a:srgbClr val="F8E9D6"/>
      </a:accent3>
      <a:accent4>
        <a:srgbClr val="797979"/>
      </a:accent4>
      <a:accent5>
        <a:srgbClr val="A5A5A5"/>
      </a:accent5>
      <a:accent6>
        <a:srgbClr val="C9C9C9"/>
      </a:accent6>
      <a:hlink>
        <a:srgbClr val="933319"/>
      </a:hlink>
      <a:folHlink>
        <a:srgbClr val="BFBFB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1680</Words>
  <Application>Microsoft Office PowerPoint</Application>
  <PresentationFormat>宽屏</PresentationFormat>
  <Paragraphs>190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思源黑体 CN Heavy</vt:lpstr>
      <vt:lpstr>思源宋体 CN</vt:lpstr>
      <vt:lpstr>Arial</vt:lpstr>
      <vt:lpstr>Arial Black</vt:lpstr>
      <vt:lpstr>Calibri</vt:lpstr>
      <vt:lpstr>Times New Roman</vt:lpstr>
      <vt:lpstr>Wingdings</vt:lpstr>
      <vt:lpstr>Office 主题</vt:lpstr>
      <vt:lpstr>1_OfficePLUS</vt:lpstr>
      <vt:lpstr>2_OfficePLUS</vt:lpstr>
      <vt:lpstr>PBrush</vt:lpstr>
      <vt:lpstr>Artificial Intelligence  Chapter 21 The Situation Calculus (状态演算) </vt:lpstr>
      <vt:lpstr>PowerPoint 演示文稿</vt:lpstr>
      <vt:lpstr>PowerPoint 演示文稿</vt:lpstr>
      <vt:lpstr>21.1 Reasoning about States and Actions</vt:lpstr>
      <vt:lpstr>Situation calculus (1/3)</vt:lpstr>
      <vt:lpstr>Situation calculus (2/3)</vt:lpstr>
      <vt:lpstr>Situation calculus (3/3)</vt:lpstr>
      <vt:lpstr>Example (Figure 21.1)</vt:lpstr>
      <vt:lpstr>PowerPoint 演示文稿</vt:lpstr>
      <vt:lpstr>To represent actions and the effects (1/2)</vt:lpstr>
      <vt:lpstr>To represent actions and the effects (2/2)</vt:lpstr>
      <vt:lpstr>Effect axioms</vt:lpstr>
      <vt:lpstr>PowerPoint 演示文稿</vt:lpstr>
      <vt:lpstr>21.2.1 Frame Axioms (1/3)</vt:lpstr>
      <vt:lpstr>21.2.1 Frame Axioms (2/3)</vt:lpstr>
      <vt:lpstr>21.2.1 Frame Axioms (3/3)</vt:lpstr>
      <vt:lpstr>21.2.2 Qualifications</vt:lpstr>
      <vt:lpstr>21.2.3 Ramifications</vt:lpstr>
      <vt:lpstr>21.3 Generating Plans</vt:lpstr>
      <vt:lpstr>Example (Figure 21.1) (1/2)</vt:lpstr>
      <vt:lpstr>Example (Figure 21.1) (2/2)</vt:lpstr>
      <vt:lpstr>Difficulties</vt:lpstr>
      <vt:lpstr>Additional Readings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369</cp:revision>
  <dcterms:created xsi:type="dcterms:W3CDTF">2020-04-14T04:48:00Z</dcterms:created>
  <dcterms:modified xsi:type="dcterms:W3CDTF">2020-08-03T14:47:58Z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